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ahkwang" panose="020B0604020202020204" charset="-34"/>
      <p:regular r:id="rId24"/>
    </p:embeddedFont>
    <p:embeddedFont>
      <p:font typeface="Fahkwang Bold" panose="020B0604020202020204" charset="-34"/>
      <p:regular r:id="rId25"/>
    </p:embeddedFont>
    <p:embeddedFont>
      <p:font typeface="Fahkwang Medium" panose="020B0604020202020204" charset="-34"/>
      <p:regular r:id="rId26"/>
    </p:embeddedFont>
    <p:embeddedFont>
      <p:font typeface="Saira" panose="020B0604020202020204" charset="0"/>
      <p:regular r:id="rId27"/>
    </p:embeddedFont>
    <p:embeddedFont>
      <p:font typeface="Saira Bold" panose="020B0604020202020204" charset="0"/>
      <p:regular r:id="rId28"/>
    </p:embeddedFont>
    <p:embeddedFont>
      <p:font typeface="Saira Medium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8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1.png"/><Relationship Id="rId1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8.svg"/><Relationship Id="rId17" Type="http://schemas.openxmlformats.org/officeDocument/2006/relationships/image" Target="../media/image75.png"/><Relationship Id="rId2" Type="http://schemas.openxmlformats.org/officeDocument/2006/relationships/image" Target="../media/image1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73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17" Type="http://schemas.openxmlformats.org/officeDocument/2006/relationships/image" Target="../media/image81.png"/><Relationship Id="rId2" Type="http://schemas.openxmlformats.org/officeDocument/2006/relationships/image" Target="../media/image44.jpe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9.png"/><Relationship Id="rId5" Type="http://schemas.openxmlformats.org/officeDocument/2006/relationships/image" Target="../media/image47.png"/><Relationship Id="rId15" Type="http://schemas.openxmlformats.org/officeDocument/2006/relationships/image" Target="../media/image79.png"/><Relationship Id="rId10" Type="http://schemas.openxmlformats.org/officeDocument/2006/relationships/image" Target="../media/image8.svg"/><Relationship Id="rId4" Type="http://schemas.openxmlformats.org/officeDocument/2006/relationships/image" Target="../media/image46.svg"/><Relationship Id="rId9" Type="http://schemas.openxmlformats.org/officeDocument/2006/relationships/image" Target="../media/image7.png"/><Relationship Id="rId14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6.sv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35.svg"/><Relationship Id="rId9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84.png"/><Relationship Id="rId2" Type="http://schemas.openxmlformats.org/officeDocument/2006/relationships/image" Target="../media/image1.jpeg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2.png"/><Relationship Id="rId10" Type="http://schemas.openxmlformats.org/officeDocument/2006/relationships/image" Target="../media/image61.svg"/><Relationship Id="rId4" Type="http://schemas.openxmlformats.org/officeDocument/2006/relationships/image" Target="../media/image53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52.png"/><Relationship Id="rId7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85.jpeg"/><Relationship Id="rId4" Type="http://schemas.openxmlformats.org/officeDocument/2006/relationships/image" Target="../media/image53.sv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image" Target="../media/image88.jpeg"/><Relationship Id="rId7" Type="http://schemas.openxmlformats.org/officeDocument/2006/relationships/image" Target="../media/image46.svg"/><Relationship Id="rId12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.svg"/><Relationship Id="rId5" Type="http://schemas.openxmlformats.org/officeDocument/2006/relationships/image" Target="../media/image90.svg"/><Relationship Id="rId15" Type="http://schemas.openxmlformats.org/officeDocument/2006/relationships/image" Target="../media/image48.svg"/><Relationship Id="rId10" Type="http://schemas.openxmlformats.org/officeDocument/2006/relationships/image" Target="../media/image7.png"/><Relationship Id="rId4" Type="http://schemas.openxmlformats.org/officeDocument/2006/relationships/image" Target="../media/image89.png"/><Relationship Id="rId9" Type="http://schemas.openxmlformats.org/officeDocument/2006/relationships/image" Target="../media/image5.sv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17" Type="http://schemas.openxmlformats.org/officeDocument/2006/relationships/image" Target="../media/image28.sv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4.jpeg"/><Relationship Id="rId5" Type="http://schemas.openxmlformats.org/officeDocument/2006/relationships/image" Target="../media/image4.png"/><Relationship Id="rId15" Type="http://schemas.openxmlformats.org/officeDocument/2006/relationships/image" Target="../media/image26.svg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1.svg"/><Relationship Id="rId5" Type="http://schemas.openxmlformats.org/officeDocument/2006/relationships/image" Target="../media/image40.jpeg"/><Relationship Id="rId15" Type="http://schemas.openxmlformats.org/officeDocument/2006/relationships/image" Target="../media/image17.svg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5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6.sv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35.svg"/><Relationship Id="rId9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8.svg"/><Relationship Id="rId5" Type="http://schemas.openxmlformats.org/officeDocument/2006/relationships/image" Target="../media/image47.png"/><Relationship Id="rId10" Type="http://schemas.openxmlformats.org/officeDocument/2006/relationships/image" Target="../media/image7.png"/><Relationship Id="rId4" Type="http://schemas.openxmlformats.org/officeDocument/2006/relationships/image" Target="../media/image46.svg"/><Relationship Id="rId9" Type="http://schemas.openxmlformats.org/officeDocument/2006/relationships/image" Target="../media/image49.jpeg"/><Relationship Id="rId1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51.jpeg"/><Relationship Id="rId5" Type="http://schemas.openxmlformats.org/officeDocument/2006/relationships/image" Target="../media/image27.png"/><Relationship Id="rId10" Type="http://schemas.openxmlformats.org/officeDocument/2006/relationships/image" Target="../media/image19.svg"/><Relationship Id="rId4" Type="http://schemas.openxmlformats.org/officeDocument/2006/relationships/image" Target="../media/image48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6.png"/><Relationship Id="rId2" Type="http://schemas.openxmlformats.org/officeDocument/2006/relationships/image" Target="../media/image1.jpeg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2.png"/><Relationship Id="rId10" Type="http://schemas.openxmlformats.org/officeDocument/2006/relationships/image" Target="../media/image61.svg"/><Relationship Id="rId4" Type="http://schemas.openxmlformats.org/officeDocument/2006/relationships/image" Target="../media/image53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693261">
            <a:off x="8648288" y="148352"/>
            <a:ext cx="11469600" cy="8487504"/>
          </a:xfrm>
          <a:custGeom>
            <a:avLst/>
            <a:gdLst/>
            <a:ahLst/>
            <a:cxnLst/>
            <a:rect l="l" t="t" r="r" b="b"/>
            <a:pathLst>
              <a:path w="11469600" h="8487504">
                <a:moveTo>
                  <a:pt x="0" y="0"/>
                </a:moveTo>
                <a:lnTo>
                  <a:pt x="11469599" y="0"/>
                </a:lnTo>
                <a:lnTo>
                  <a:pt x="11469599" y="8487504"/>
                </a:lnTo>
                <a:lnTo>
                  <a:pt x="0" y="8487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238160" y="3990771"/>
            <a:ext cx="8720220" cy="916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14"/>
              </a:lnSpc>
            </a:pPr>
            <a:r>
              <a:rPr lang="en-US" sz="6778" b="1" spc="-23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Ментальне здоров’я </a:t>
            </a:r>
          </a:p>
        </p:txBody>
      </p:sp>
      <p:sp>
        <p:nvSpPr>
          <p:cNvPr id="5" name="Freeform 5"/>
          <p:cNvSpPr/>
          <p:nvPr/>
        </p:nvSpPr>
        <p:spPr>
          <a:xfrm rot="-10173511">
            <a:off x="11683643" y="7727620"/>
            <a:ext cx="9977656" cy="5442358"/>
          </a:xfrm>
          <a:custGeom>
            <a:avLst/>
            <a:gdLst/>
            <a:ahLst/>
            <a:cxnLst/>
            <a:rect l="l" t="t" r="r" b="b"/>
            <a:pathLst>
              <a:path w="9977656" h="5442358">
                <a:moveTo>
                  <a:pt x="0" y="0"/>
                </a:moveTo>
                <a:lnTo>
                  <a:pt x="9977656" y="0"/>
                </a:lnTo>
                <a:lnTo>
                  <a:pt x="9977656" y="5442358"/>
                </a:lnTo>
                <a:lnTo>
                  <a:pt x="0" y="5442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991723" y="29436"/>
            <a:ext cx="7573579" cy="7660913"/>
            <a:chOff x="0" y="0"/>
            <a:chExt cx="6277610" cy="6350000"/>
          </a:xfrm>
        </p:grpSpPr>
        <p:sp>
          <p:nvSpPr>
            <p:cNvPr id="7" name="Freeform 7"/>
            <p:cNvSpPr/>
            <p:nvPr/>
          </p:nvSpPr>
          <p:spPr>
            <a:xfrm>
              <a:off x="-519430" y="-454660"/>
              <a:ext cx="7205980" cy="7128510"/>
            </a:xfrm>
            <a:custGeom>
              <a:avLst/>
              <a:gdLst/>
              <a:ahLst/>
              <a:cxnLst/>
              <a:rect l="l" t="t" r="r" b="b"/>
              <a:pathLst>
                <a:path w="7205980" h="7128510">
                  <a:moveTo>
                    <a:pt x="3219450" y="1496060"/>
                  </a:moveTo>
                  <a:cubicBezTo>
                    <a:pt x="3219450" y="1496060"/>
                    <a:pt x="1988820" y="471170"/>
                    <a:pt x="994410" y="1413510"/>
                  </a:cubicBezTo>
                  <a:cubicBezTo>
                    <a:pt x="0" y="2355850"/>
                    <a:pt x="877570" y="3361690"/>
                    <a:pt x="877570" y="3361690"/>
                  </a:cubicBezTo>
                  <a:cubicBezTo>
                    <a:pt x="877570" y="3361690"/>
                    <a:pt x="255270" y="4075430"/>
                    <a:pt x="886460" y="4650740"/>
                  </a:cubicBezTo>
                  <a:cubicBezTo>
                    <a:pt x="1517650" y="5226050"/>
                    <a:pt x="2331720" y="4805680"/>
                    <a:pt x="2331720" y="4805680"/>
                  </a:cubicBezTo>
                  <a:cubicBezTo>
                    <a:pt x="2331720" y="4805680"/>
                    <a:pt x="1508760" y="6214110"/>
                    <a:pt x="2569210" y="6671310"/>
                  </a:cubicBezTo>
                  <a:cubicBezTo>
                    <a:pt x="3629660" y="7128510"/>
                    <a:pt x="4417060" y="6333490"/>
                    <a:pt x="4554220" y="5234940"/>
                  </a:cubicBezTo>
                  <a:cubicBezTo>
                    <a:pt x="4554220" y="5234940"/>
                    <a:pt x="6164580" y="5582920"/>
                    <a:pt x="6685280" y="4109720"/>
                  </a:cubicBezTo>
                  <a:cubicBezTo>
                    <a:pt x="7205980" y="2636520"/>
                    <a:pt x="5734050" y="2564130"/>
                    <a:pt x="5734050" y="2564130"/>
                  </a:cubicBezTo>
                  <a:cubicBezTo>
                    <a:pt x="5734050" y="2564130"/>
                    <a:pt x="6200140" y="1188720"/>
                    <a:pt x="5093970" y="594360"/>
                  </a:cubicBezTo>
                  <a:cubicBezTo>
                    <a:pt x="3987800" y="0"/>
                    <a:pt x="3219450" y="1496060"/>
                    <a:pt x="3219450" y="149606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3607460" y="5466563"/>
            <a:ext cx="1307916" cy="1511247"/>
          </a:xfrm>
          <a:custGeom>
            <a:avLst/>
            <a:gdLst/>
            <a:ahLst/>
            <a:cxnLst/>
            <a:rect l="l" t="t" r="r" b="b"/>
            <a:pathLst>
              <a:path w="1307916" h="1511247">
                <a:moveTo>
                  <a:pt x="0" y="0"/>
                </a:moveTo>
                <a:lnTo>
                  <a:pt x="1307916" y="0"/>
                </a:lnTo>
                <a:lnTo>
                  <a:pt x="1307916" y="1511247"/>
                </a:lnTo>
                <a:lnTo>
                  <a:pt x="0" y="151124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692303" y="7054806"/>
            <a:ext cx="1478274" cy="1511247"/>
          </a:xfrm>
          <a:custGeom>
            <a:avLst/>
            <a:gdLst/>
            <a:ahLst/>
            <a:cxnLst/>
            <a:rect l="l" t="t" r="r" b="b"/>
            <a:pathLst>
              <a:path w="1478274" h="1511247">
                <a:moveTo>
                  <a:pt x="0" y="0"/>
                </a:moveTo>
                <a:lnTo>
                  <a:pt x="1478275" y="0"/>
                </a:lnTo>
                <a:lnTo>
                  <a:pt x="1478275" y="1511247"/>
                </a:lnTo>
                <a:lnTo>
                  <a:pt x="0" y="1511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671854">
            <a:off x="16198551" y="-212673"/>
            <a:ext cx="4178898" cy="2910033"/>
          </a:xfrm>
          <a:custGeom>
            <a:avLst/>
            <a:gdLst/>
            <a:ahLst/>
            <a:cxnLst/>
            <a:rect l="l" t="t" r="r" b="b"/>
            <a:pathLst>
              <a:path w="4178898" h="2910033">
                <a:moveTo>
                  <a:pt x="0" y="0"/>
                </a:moveTo>
                <a:lnTo>
                  <a:pt x="4178898" y="0"/>
                </a:lnTo>
                <a:lnTo>
                  <a:pt x="4178898" y="2910033"/>
                </a:lnTo>
                <a:lnTo>
                  <a:pt x="0" y="2910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5838430">
            <a:off x="-776277" y="8031323"/>
            <a:ext cx="2123331" cy="4054973"/>
          </a:xfrm>
          <a:custGeom>
            <a:avLst/>
            <a:gdLst/>
            <a:ahLst/>
            <a:cxnLst/>
            <a:rect l="l" t="t" r="r" b="b"/>
            <a:pathLst>
              <a:path w="2123331" h="4054973">
                <a:moveTo>
                  <a:pt x="0" y="0"/>
                </a:moveTo>
                <a:lnTo>
                  <a:pt x="2123331" y="0"/>
                </a:lnTo>
                <a:lnTo>
                  <a:pt x="2123331" y="4054973"/>
                </a:lnTo>
                <a:lnTo>
                  <a:pt x="0" y="40549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294963" y="739655"/>
            <a:ext cx="8410183" cy="1334891"/>
          </a:xfrm>
          <a:custGeom>
            <a:avLst/>
            <a:gdLst/>
            <a:ahLst/>
            <a:cxnLst/>
            <a:rect l="l" t="t" r="r" b="b"/>
            <a:pathLst>
              <a:path w="8410183" h="1334891">
                <a:moveTo>
                  <a:pt x="0" y="0"/>
                </a:moveTo>
                <a:lnTo>
                  <a:pt x="8410183" y="0"/>
                </a:lnTo>
                <a:lnTo>
                  <a:pt x="8410183" y="1334891"/>
                </a:lnTo>
                <a:lnTo>
                  <a:pt x="0" y="133489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27980" y="7054806"/>
            <a:ext cx="5775989" cy="3386174"/>
          </a:xfrm>
          <a:custGeom>
            <a:avLst/>
            <a:gdLst/>
            <a:ahLst/>
            <a:cxnLst/>
            <a:rect l="l" t="t" r="r" b="b"/>
            <a:pathLst>
              <a:path w="5775989" h="3386174">
                <a:moveTo>
                  <a:pt x="0" y="0"/>
                </a:moveTo>
                <a:lnTo>
                  <a:pt x="5775990" y="0"/>
                </a:lnTo>
                <a:lnTo>
                  <a:pt x="5775990" y="3386173"/>
                </a:lnTo>
                <a:lnTo>
                  <a:pt x="0" y="3386173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425396" y="5190849"/>
            <a:ext cx="6559501" cy="67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7"/>
              </a:lnSpc>
            </a:pPr>
            <a:r>
              <a:rPr lang="en-US" sz="5278" b="1" spc="-184">
                <a:solidFill>
                  <a:srgbClr val="FD7271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квест-гра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9410701"/>
            <a:ext cx="6915765" cy="50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00"/>
              </a:lnSpc>
              <a:spcBef>
                <a:spcPct val="0"/>
              </a:spcBef>
            </a:pPr>
            <a:r>
              <a:rPr lang="en-US" sz="3800" spc="-133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30.01.2025</a:t>
            </a:r>
          </a:p>
        </p:txBody>
      </p:sp>
      <p:sp>
        <p:nvSpPr>
          <p:cNvPr id="16" name="TextBox 16"/>
          <p:cNvSpPr txBox="1"/>
          <p:nvPr/>
        </p:nvSpPr>
        <p:spPr>
          <a:xfrm rot="956723">
            <a:off x="12357884" y="8374048"/>
            <a:ext cx="5500483" cy="80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0"/>
              </a:lnSpc>
              <a:spcBef>
                <a:spcPct val="0"/>
              </a:spcBef>
            </a:pPr>
            <a:r>
              <a:rPr lang="en-US" sz="3100" b="1" spc="-10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ЗИМОВІ ПЕДАГОГІЧНІ СТУДІЇ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91100" y="6212662"/>
            <a:ext cx="7106730" cy="2050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2718" b="1" spc="-95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Модератор </a:t>
            </a:r>
          </a:p>
          <a:p>
            <a:pPr algn="ctr">
              <a:lnSpc>
                <a:spcPts val="3261"/>
              </a:lnSpc>
            </a:pPr>
            <a:r>
              <a:rPr lang="en-US" sz="2718" b="1" spc="-95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Школи вихователя-стажера </a:t>
            </a:r>
          </a:p>
          <a:p>
            <a:pPr algn="ctr">
              <a:lnSpc>
                <a:spcPts val="3261"/>
              </a:lnSpc>
            </a:pPr>
            <a:r>
              <a:rPr lang="en-US" sz="2718" b="1" spc="-95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(1-й рік роботи) , </a:t>
            </a:r>
          </a:p>
          <a:p>
            <a:pPr marL="0" lvl="0" indent="0" algn="ctr">
              <a:lnSpc>
                <a:spcPts val="3261"/>
              </a:lnSpc>
            </a:pPr>
            <a:r>
              <a:rPr lang="en-US" sz="2718" b="1" spc="-95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вихователь-методист КЗ «ЗДО№77 ВМР» Наталя Журавель </a:t>
            </a:r>
          </a:p>
        </p:txBody>
      </p:sp>
      <p:sp>
        <p:nvSpPr>
          <p:cNvPr id="18" name="Freeform 18"/>
          <p:cNvSpPr/>
          <p:nvPr/>
        </p:nvSpPr>
        <p:spPr>
          <a:xfrm rot="590870">
            <a:off x="7166550" y="8468407"/>
            <a:ext cx="1857820" cy="1672038"/>
          </a:xfrm>
          <a:custGeom>
            <a:avLst/>
            <a:gdLst/>
            <a:ahLst/>
            <a:cxnLst/>
            <a:rect l="l" t="t" r="r" b="b"/>
            <a:pathLst>
              <a:path w="1857820" h="1672038">
                <a:moveTo>
                  <a:pt x="0" y="0"/>
                </a:moveTo>
                <a:lnTo>
                  <a:pt x="1857820" y="0"/>
                </a:lnTo>
                <a:lnTo>
                  <a:pt x="1857820" y="1672038"/>
                </a:lnTo>
                <a:lnTo>
                  <a:pt x="0" y="167203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356226">
            <a:off x="3071039" y="9031638"/>
            <a:ext cx="6858866" cy="5075561"/>
          </a:xfrm>
          <a:custGeom>
            <a:avLst/>
            <a:gdLst/>
            <a:ahLst/>
            <a:cxnLst/>
            <a:rect l="l" t="t" r="r" b="b"/>
            <a:pathLst>
              <a:path w="6858866" h="5075561">
                <a:moveTo>
                  <a:pt x="0" y="0"/>
                </a:moveTo>
                <a:lnTo>
                  <a:pt x="6858867" y="0"/>
                </a:lnTo>
                <a:lnTo>
                  <a:pt x="6858867" y="5075561"/>
                </a:lnTo>
                <a:lnTo>
                  <a:pt x="0" y="5075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0725199">
            <a:off x="-2848507" y="-3131185"/>
            <a:ext cx="7175289" cy="5309714"/>
          </a:xfrm>
          <a:custGeom>
            <a:avLst/>
            <a:gdLst/>
            <a:ahLst/>
            <a:cxnLst/>
            <a:rect l="l" t="t" r="r" b="b"/>
            <a:pathLst>
              <a:path w="7175289" h="5309714">
                <a:moveTo>
                  <a:pt x="0" y="0"/>
                </a:moveTo>
                <a:lnTo>
                  <a:pt x="7175289" y="0"/>
                </a:lnTo>
                <a:lnTo>
                  <a:pt x="7175289" y="5309714"/>
                </a:lnTo>
                <a:lnTo>
                  <a:pt x="0" y="5309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7266856" cy="8229600"/>
            <a:chOff x="0" y="0"/>
            <a:chExt cx="1913905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904" cy="2167467"/>
            </a:xfrm>
            <a:custGeom>
              <a:avLst/>
              <a:gdLst/>
              <a:ahLst/>
              <a:cxnLst/>
              <a:rect l="l" t="t" r="r" b="b"/>
              <a:pathLst>
                <a:path w="1913904" h="2167467">
                  <a:moveTo>
                    <a:pt x="26634" y="0"/>
                  </a:moveTo>
                  <a:lnTo>
                    <a:pt x="1887270" y="0"/>
                  </a:lnTo>
                  <a:cubicBezTo>
                    <a:pt x="1894334" y="0"/>
                    <a:pt x="1901109" y="2806"/>
                    <a:pt x="1906103" y="7801"/>
                  </a:cubicBezTo>
                  <a:cubicBezTo>
                    <a:pt x="1911098" y="12796"/>
                    <a:pt x="1913904" y="19570"/>
                    <a:pt x="1913904" y="26634"/>
                  </a:cubicBezTo>
                  <a:lnTo>
                    <a:pt x="1913904" y="2140832"/>
                  </a:lnTo>
                  <a:cubicBezTo>
                    <a:pt x="1913904" y="2155542"/>
                    <a:pt x="1901980" y="2167467"/>
                    <a:pt x="1887270" y="2167467"/>
                  </a:cubicBezTo>
                  <a:lnTo>
                    <a:pt x="26634" y="2167467"/>
                  </a:lnTo>
                  <a:cubicBezTo>
                    <a:pt x="11925" y="2167467"/>
                    <a:pt x="0" y="2155542"/>
                    <a:pt x="0" y="2140832"/>
                  </a:cubicBezTo>
                  <a:lnTo>
                    <a:pt x="0" y="26634"/>
                  </a:lnTo>
                  <a:cubicBezTo>
                    <a:pt x="0" y="11925"/>
                    <a:pt x="11925" y="0"/>
                    <a:pt x="266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51604D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1390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516252" y="2911683"/>
            <a:ext cx="9370796" cy="116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88"/>
              </a:lnSpc>
              <a:spcBef>
                <a:spcPct val="0"/>
              </a:spcBef>
            </a:pPr>
            <a:r>
              <a:rPr lang="en-US" sz="8400" b="1" spc="-294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Видихнути хмару</a:t>
            </a:r>
          </a:p>
        </p:txBody>
      </p:sp>
      <p:sp>
        <p:nvSpPr>
          <p:cNvPr id="9" name="Freeform 9"/>
          <p:cNvSpPr/>
          <p:nvPr/>
        </p:nvSpPr>
        <p:spPr>
          <a:xfrm rot="7738597">
            <a:off x="14894199" y="-2489443"/>
            <a:ext cx="4280154" cy="6396970"/>
          </a:xfrm>
          <a:custGeom>
            <a:avLst/>
            <a:gdLst/>
            <a:ahLst/>
            <a:cxnLst/>
            <a:rect l="l" t="t" r="r" b="b"/>
            <a:pathLst>
              <a:path w="4280154" h="6396970">
                <a:moveTo>
                  <a:pt x="0" y="0"/>
                </a:moveTo>
                <a:lnTo>
                  <a:pt x="4280154" y="0"/>
                </a:lnTo>
                <a:lnTo>
                  <a:pt x="4280154" y="6396970"/>
                </a:lnTo>
                <a:lnTo>
                  <a:pt x="0" y="639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275106" y="1210422"/>
            <a:ext cx="6774044" cy="7866156"/>
          </a:xfrm>
          <a:custGeom>
            <a:avLst/>
            <a:gdLst/>
            <a:ahLst/>
            <a:cxnLst/>
            <a:rect l="l" t="t" r="r" b="b"/>
            <a:pathLst>
              <a:path w="6774044" h="7866156">
                <a:moveTo>
                  <a:pt x="0" y="0"/>
                </a:moveTo>
                <a:lnTo>
                  <a:pt x="6774044" y="0"/>
                </a:lnTo>
                <a:lnTo>
                  <a:pt x="6774044" y="7866156"/>
                </a:lnTo>
                <a:lnTo>
                  <a:pt x="0" y="786615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966030" y="5410448"/>
            <a:ext cx="8471240" cy="384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2"/>
              </a:lnSpc>
            </a:pPr>
            <a:r>
              <a:rPr lang="en-US" sz="2818" spc="-98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Під час цієї гри дитині потрібно уявити, що вона вдихає хмару і видихає її з певним звуком (наприклад, з грозою та блискавкою). На вдиху – розкрити руки, у такий спосіб показуючи розмір хмари, що вдихає гравець. На видиху – створити певний звук і зводити руки, ніби хмара зменшується, аж поки долоні не з’єднаються, як у ляск. Під час гри можна також тупотіти ногами.</a:t>
            </a:r>
          </a:p>
          <a:p>
            <a:pPr marL="0" lvl="0" indent="0" algn="l">
              <a:lnSpc>
                <a:spcPts val="3382"/>
              </a:lnSpc>
            </a:pPr>
            <a:endParaRPr lang="en-US" sz="2818" spc="-98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356226">
            <a:off x="3071039" y="9031638"/>
            <a:ext cx="6858866" cy="5075561"/>
          </a:xfrm>
          <a:custGeom>
            <a:avLst/>
            <a:gdLst/>
            <a:ahLst/>
            <a:cxnLst/>
            <a:rect l="l" t="t" r="r" b="b"/>
            <a:pathLst>
              <a:path w="6858866" h="5075561">
                <a:moveTo>
                  <a:pt x="0" y="0"/>
                </a:moveTo>
                <a:lnTo>
                  <a:pt x="6858867" y="0"/>
                </a:lnTo>
                <a:lnTo>
                  <a:pt x="6858867" y="5075561"/>
                </a:lnTo>
                <a:lnTo>
                  <a:pt x="0" y="5075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0725199">
            <a:off x="-2848507" y="-3131185"/>
            <a:ext cx="7175289" cy="5309714"/>
          </a:xfrm>
          <a:custGeom>
            <a:avLst/>
            <a:gdLst/>
            <a:ahLst/>
            <a:cxnLst/>
            <a:rect l="l" t="t" r="r" b="b"/>
            <a:pathLst>
              <a:path w="7175289" h="5309714">
                <a:moveTo>
                  <a:pt x="0" y="0"/>
                </a:moveTo>
                <a:lnTo>
                  <a:pt x="7175289" y="0"/>
                </a:lnTo>
                <a:lnTo>
                  <a:pt x="7175289" y="5309714"/>
                </a:lnTo>
                <a:lnTo>
                  <a:pt x="0" y="5309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7266856" cy="8229600"/>
            <a:chOff x="0" y="0"/>
            <a:chExt cx="1913905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904" cy="2167467"/>
            </a:xfrm>
            <a:custGeom>
              <a:avLst/>
              <a:gdLst/>
              <a:ahLst/>
              <a:cxnLst/>
              <a:rect l="l" t="t" r="r" b="b"/>
              <a:pathLst>
                <a:path w="1913904" h="2167467">
                  <a:moveTo>
                    <a:pt x="26634" y="0"/>
                  </a:moveTo>
                  <a:lnTo>
                    <a:pt x="1887270" y="0"/>
                  </a:lnTo>
                  <a:cubicBezTo>
                    <a:pt x="1894334" y="0"/>
                    <a:pt x="1901109" y="2806"/>
                    <a:pt x="1906103" y="7801"/>
                  </a:cubicBezTo>
                  <a:cubicBezTo>
                    <a:pt x="1911098" y="12796"/>
                    <a:pt x="1913904" y="19570"/>
                    <a:pt x="1913904" y="26634"/>
                  </a:cubicBezTo>
                  <a:lnTo>
                    <a:pt x="1913904" y="2140832"/>
                  </a:lnTo>
                  <a:cubicBezTo>
                    <a:pt x="1913904" y="2155542"/>
                    <a:pt x="1901980" y="2167467"/>
                    <a:pt x="1887270" y="2167467"/>
                  </a:cubicBezTo>
                  <a:lnTo>
                    <a:pt x="26634" y="2167467"/>
                  </a:lnTo>
                  <a:cubicBezTo>
                    <a:pt x="11925" y="2167467"/>
                    <a:pt x="0" y="2155542"/>
                    <a:pt x="0" y="2140832"/>
                  </a:cubicBezTo>
                  <a:lnTo>
                    <a:pt x="0" y="26634"/>
                  </a:lnTo>
                  <a:cubicBezTo>
                    <a:pt x="0" y="11925"/>
                    <a:pt x="11925" y="0"/>
                    <a:pt x="2663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51604D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1390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43738" y="3217217"/>
            <a:ext cx="9370796" cy="116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88"/>
              </a:lnSpc>
              <a:spcBef>
                <a:spcPct val="0"/>
              </a:spcBef>
            </a:pPr>
            <a:r>
              <a:rPr lang="en-US" sz="8400" b="1" spc="-294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Пружина</a:t>
            </a:r>
          </a:p>
        </p:txBody>
      </p:sp>
      <p:sp>
        <p:nvSpPr>
          <p:cNvPr id="9" name="Freeform 9"/>
          <p:cNvSpPr/>
          <p:nvPr/>
        </p:nvSpPr>
        <p:spPr>
          <a:xfrm rot="7738597">
            <a:off x="14894199" y="-2489443"/>
            <a:ext cx="4280154" cy="6396970"/>
          </a:xfrm>
          <a:custGeom>
            <a:avLst/>
            <a:gdLst/>
            <a:ahLst/>
            <a:cxnLst/>
            <a:rect l="l" t="t" r="r" b="b"/>
            <a:pathLst>
              <a:path w="4280154" h="6396970">
                <a:moveTo>
                  <a:pt x="0" y="0"/>
                </a:moveTo>
                <a:lnTo>
                  <a:pt x="4280154" y="0"/>
                </a:lnTo>
                <a:lnTo>
                  <a:pt x="4280154" y="6396970"/>
                </a:lnTo>
                <a:lnTo>
                  <a:pt x="0" y="639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280518" y="1295757"/>
            <a:ext cx="6763219" cy="7630703"/>
          </a:xfrm>
          <a:custGeom>
            <a:avLst/>
            <a:gdLst/>
            <a:ahLst/>
            <a:cxnLst/>
            <a:rect l="l" t="t" r="r" b="b"/>
            <a:pathLst>
              <a:path w="6763219" h="7630703">
                <a:moveTo>
                  <a:pt x="0" y="0"/>
                </a:moveTo>
                <a:lnTo>
                  <a:pt x="6763220" y="0"/>
                </a:lnTo>
                <a:lnTo>
                  <a:pt x="6763220" y="7630703"/>
                </a:lnTo>
                <a:lnTo>
                  <a:pt x="0" y="763070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144000" y="6425674"/>
            <a:ext cx="8471240" cy="171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2"/>
              </a:lnSpc>
            </a:pPr>
            <a:r>
              <a:rPr lang="en-US" sz="2818" spc="-98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·Спочатку потрібно присісти та міцно обійняти коліна. Із цієї пози треба швидко вистрибнути якомога вище, як пружина. Повторити кілька разів.</a:t>
            </a:r>
          </a:p>
          <a:p>
            <a:pPr marL="0" lvl="0" indent="0" algn="l">
              <a:lnSpc>
                <a:spcPts val="3382"/>
              </a:lnSpc>
            </a:pPr>
            <a:endParaRPr lang="en-US" sz="2818" spc="-98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232253">
            <a:off x="10740266" y="8458189"/>
            <a:ext cx="10640061" cy="7873645"/>
          </a:xfrm>
          <a:custGeom>
            <a:avLst/>
            <a:gdLst/>
            <a:ahLst/>
            <a:cxnLst/>
            <a:rect l="l" t="t" r="r" b="b"/>
            <a:pathLst>
              <a:path w="10640061" h="7873645">
                <a:moveTo>
                  <a:pt x="0" y="0"/>
                </a:moveTo>
                <a:lnTo>
                  <a:pt x="10640061" y="0"/>
                </a:lnTo>
                <a:lnTo>
                  <a:pt x="10640061" y="7873645"/>
                </a:lnTo>
                <a:lnTo>
                  <a:pt x="0" y="7873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9746981">
            <a:off x="-2238199" y="-2902702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6" y="0"/>
                </a:lnTo>
                <a:lnTo>
                  <a:pt x="9269206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949177" flipV="1">
            <a:off x="4299304" y="4564250"/>
            <a:ext cx="779269" cy="1087812"/>
          </a:xfrm>
          <a:custGeom>
            <a:avLst/>
            <a:gdLst/>
            <a:ahLst/>
            <a:cxnLst/>
            <a:rect l="l" t="t" r="r" b="b"/>
            <a:pathLst>
              <a:path w="779269" h="1087812">
                <a:moveTo>
                  <a:pt x="0" y="1087812"/>
                </a:moveTo>
                <a:lnTo>
                  <a:pt x="779269" y="1087812"/>
                </a:lnTo>
                <a:lnTo>
                  <a:pt x="779269" y="0"/>
                </a:lnTo>
                <a:lnTo>
                  <a:pt x="0" y="0"/>
                </a:lnTo>
                <a:lnTo>
                  <a:pt x="0" y="1087812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73016">
            <a:off x="6468278" y="1042719"/>
            <a:ext cx="1647023" cy="1683759"/>
          </a:xfrm>
          <a:custGeom>
            <a:avLst/>
            <a:gdLst/>
            <a:ahLst/>
            <a:cxnLst/>
            <a:rect l="l" t="t" r="r" b="b"/>
            <a:pathLst>
              <a:path w="1647023" h="1683759">
                <a:moveTo>
                  <a:pt x="0" y="0"/>
                </a:moveTo>
                <a:lnTo>
                  <a:pt x="1647023" y="0"/>
                </a:lnTo>
                <a:lnTo>
                  <a:pt x="1647023" y="1683760"/>
                </a:lnTo>
                <a:lnTo>
                  <a:pt x="0" y="16837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AutoShape 7"/>
          <p:cNvSpPr/>
          <p:nvPr/>
        </p:nvSpPr>
        <p:spPr>
          <a:xfrm>
            <a:off x="11021176" y="4485965"/>
            <a:ext cx="4254574" cy="0"/>
          </a:xfrm>
          <a:prstGeom prst="line">
            <a:avLst/>
          </a:prstGeom>
          <a:ln w="38100" cap="flat">
            <a:solidFill>
              <a:srgbClr val="516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2002653" y="9239250"/>
            <a:ext cx="4254574" cy="0"/>
          </a:xfrm>
          <a:prstGeom prst="line">
            <a:avLst/>
          </a:prstGeom>
          <a:ln w="38100" cap="flat">
            <a:solidFill>
              <a:srgbClr val="516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5255153" y="607252"/>
            <a:ext cx="2004147" cy="2315716"/>
          </a:xfrm>
          <a:custGeom>
            <a:avLst/>
            <a:gdLst/>
            <a:ahLst/>
            <a:cxnLst/>
            <a:rect l="l" t="t" r="r" b="b"/>
            <a:pathLst>
              <a:path w="2004147" h="2315716">
                <a:moveTo>
                  <a:pt x="0" y="0"/>
                </a:moveTo>
                <a:lnTo>
                  <a:pt x="2004147" y="0"/>
                </a:lnTo>
                <a:lnTo>
                  <a:pt x="2004147" y="2315715"/>
                </a:lnTo>
                <a:lnTo>
                  <a:pt x="0" y="231571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524398" y="5108156"/>
            <a:ext cx="1911518" cy="2315716"/>
          </a:xfrm>
          <a:custGeom>
            <a:avLst/>
            <a:gdLst/>
            <a:ahLst/>
            <a:cxnLst/>
            <a:rect l="l" t="t" r="r" b="b"/>
            <a:pathLst>
              <a:path w="1911518" h="2315716">
                <a:moveTo>
                  <a:pt x="0" y="0"/>
                </a:moveTo>
                <a:lnTo>
                  <a:pt x="1911517" y="0"/>
                </a:lnTo>
                <a:lnTo>
                  <a:pt x="1911517" y="2315715"/>
                </a:lnTo>
                <a:lnTo>
                  <a:pt x="0" y="23157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AutoShape 11"/>
          <p:cNvSpPr/>
          <p:nvPr/>
        </p:nvSpPr>
        <p:spPr>
          <a:xfrm>
            <a:off x="6036304" y="6246963"/>
            <a:ext cx="6492240" cy="0"/>
          </a:xfrm>
          <a:prstGeom prst="line">
            <a:avLst/>
          </a:prstGeom>
          <a:ln w="38100" cap="flat">
            <a:solidFill>
              <a:srgbClr val="516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799550" y="8203452"/>
            <a:ext cx="6492240" cy="0"/>
          </a:xfrm>
          <a:prstGeom prst="line">
            <a:avLst/>
          </a:prstGeom>
          <a:ln w="38100" cap="flat">
            <a:solidFill>
              <a:srgbClr val="516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454280" y="5565568"/>
            <a:ext cx="4639502" cy="3578216"/>
          </a:xfrm>
          <a:custGeom>
            <a:avLst/>
            <a:gdLst/>
            <a:ahLst/>
            <a:cxnLst/>
            <a:rect l="l" t="t" r="r" b="b"/>
            <a:pathLst>
              <a:path w="4639502" h="3578216">
                <a:moveTo>
                  <a:pt x="0" y="0"/>
                </a:moveTo>
                <a:lnTo>
                  <a:pt x="4639501" y="0"/>
                </a:lnTo>
                <a:lnTo>
                  <a:pt x="4639501" y="3578215"/>
                </a:lnTo>
                <a:lnTo>
                  <a:pt x="0" y="357821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04053" y="2922967"/>
            <a:ext cx="4117122" cy="4362514"/>
          </a:xfrm>
          <a:custGeom>
            <a:avLst/>
            <a:gdLst/>
            <a:ahLst/>
            <a:cxnLst/>
            <a:rect l="l" t="t" r="r" b="b"/>
            <a:pathLst>
              <a:path w="4117122" h="4362514">
                <a:moveTo>
                  <a:pt x="0" y="0"/>
                </a:moveTo>
                <a:lnTo>
                  <a:pt x="4117123" y="0"/>
                </a:lnTo>
                <a:lnTo>
                  <a:pt x="4117123" y="4362514"/>
                </a:lnTo>
                <a:lnTo>
                  <a:pt x="0" y="436251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247724" y="4779943"/>
            <a:ext cx="5362630" cy="4363840"/>
          </a:xfrm>
          <a:custGeom>
            <a:avLst/>
            <a:gdLst/>
            <a:ahLst/>
            <a:cxnLst/>
            <a:rect l="l" t="t" r="r" b="b"/>
            <a:pathLst>
              <a:path w="5362630" h="4363840">
                <a:moveTo>
                  <a:pt x="0" y="0"/>
                </a:moveTo>
                <a:lnTo>
                  <a:pt x="5362629" y="0"/>
                </a:lnTo>
                <a:lnTo>
                  <a:pt x="5362629" y="4363840"/>
                </a:lnTo>
                <a:lnTo>
                  <a:pt x="0" y="436384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89310" y="617637"/>
            <a:ext cx="3639728" cy="3639728"/>
          </a:xfrm>
          <a:custGeom>
            <a:avLst/>
            <a:gdLst/>
            <a:ahLst/>
            <a:cxnLst/>
            <a:rect l="l" t="t" r="r" b="b"/>
            <a:pathLst>
              <a:path w="3639728" h="3639728">
                <a:moveTo>
                  <a:pt x="0" y="0"/>
                </a:moveTo>
                <a:lnTo>
                  <a:pt x="3639728" y="0"/>
                </a:lnTo>
                <a:lnTo>
                  <a:pt x="3639728" y="3639728"/>
                </a:lnTo>
                <a:lnTo>
                  <a:pt x="0" y="3639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01123" y="2606098"/>
            <a:ext cx="6690667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Здути з місця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80156" y="4533900"/>
            <a:ext cx="325803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</a:pPr>
            <a:r>
              <a:rPr lang="en-US" sz="4000" spc="-140">
                <a:solidFill>
                  <a:srgbClr val="51604D"/>
                </a:solidFill>
                <a:latin typeface="Fahkwang"/>
                <a:ea typeface="Fahkwang"/>
                <a:cs typeface="Fahkwang"/>
                <a:sym typeface="Fahkwang"/>
              </a:rPr>
              <a:t>Ваш креатив</a:t>
            </a:r>
          </a:p>
        </p:txBody>
      </p:sp>
      <p:sp>
        <p:nvSpPr>
          <p:cNvPr id="19" name="Freeform 19"/>
          <p:cNvSpPr/>
          <p:nvPr/>
        </p:nvSpPr>
        <p:spPr>
          <a:xfrm rot="-6462474">
            <a:off x="14985206" y="3942059"/>
            <a:ext cx="779269" cy="1087812"/>
          </a:xfrm>
          <a:custGeom>
            <a:avLst/>
            <a:gdLst/>
            <a:ahLst/>
            <a:cxnLst/>
            <a:rect l="l" t="t" r="r" b="b"/>
            <a:pathLst>
              <a:path w="779269" h="1087812">
                <a:moveTo>
                  <a:pt x="0" y="0"/>
                </a:moveTo>
                <a:lnTo>
                  <a:pt x="779269" y="0"/>
                </a:lnTo>
                <a:lnTo>
                  <a:pt x="779269" y="1087813"/>
                </a:lnTo>
                <a:lnTo>
                  <a:pt x="0" y="108781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629433" y="4194366"/>
            <a:ext cx="2098190" cy="87743"/>
          </a:xfrm>
          <a:custGeom>
            <a:avLst/>
            <a:gdLst/>
            <a:ahLst/>
            <a:cxnLst/>
            <a:rect l="l" t="t" r="r" b="b"/>
            <a:pathLst>
              <a:path w="2098190" h="87743">
                <a:moveTo>
                  <a:pt x="2098190" y="0"/>
                </a:moveTo>
                <a:lnTo>
                  <a:pt x="0" y="0"/>
                </a:lnTo>
                <a:lnTo>
                  <a:pt x="0" y="87743"/>
                </a:lnTo>
                <a:lnTo>
                  <a:pt x="2098190" y="87743"/>
                </a:lnTo>
                <a:lnTo>
                  <a:pt x="209819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63964">
            <a:off x="16047039" y="-2781240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9746981">
            <a:off x="6147067" y="-3542185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7" y="0"/>
                </a:lnTo>
                <a:lnTo>
                  <a:pt x="9269207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05356">
            <a:off x="5711519" y="4594212"/>
            <a:ext cx="16596753" cy="9052775"/>
          </a:xfrm>
          <a:custGeom>
            <a:avLst/>
            <a:gdLst/>
            <a:ahLst/>
            <a:cxnLst/>
            <a:rect l="l" t="t" r="r" b="b"/>
            <a:pathLst>
              <a:path w="16596753" h="9052775">
                <a:moveTo>
                  <a:pt x="0" y="0"/>
                </a:moveTo>
                <a:lnTo>
                  <a:pt x="16596754" y="0"/>
                </a:lnTo>
                <a:lnTo>
                  <a:pt x="16596754" y="9052775"/>
                </a:lnTo>
                <a:lnTo>
                  <a:pt x="0" y="9052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1181">
            <a:off x="-1267615" y="1794845"/>
            <a:ext cx="10118963" cy="5519434"/>
          </a:xfrm>
          <a:custGeom>
            <a:avLst/>
            <a:gdLst/>
            <a:ahLst/>
            <a:cxnLst/>
            <a:rect l="l" t="t" r="r" b="b"/>
            <a:pathLst>
              <a:path w="10118963" h="5519434">
                <a:moveTo>
                  <a:pt x="0" y="0"/>
                </a:moveTo>
                <a:lnTo>
                  <a:pt x="10118963" y="0"/>
                </a:lnTo>
                <a:lnTo>
                  <a:pt x="10118963" y="5519435"/>
                </a:lnTo>
                <a:lnTo>
                  <a:pt x="0" y="5519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304423" y="91243"/>
            <a:ext cx="869843" cy="1005071"/>
          </a:xfrm>
          <a:custGeom>
            <a:avLst/>
            <a:gdLst/>
            <a:ahLst/>
            <a:cxnLst/>
            <a:rect l="l" t="t" r="r" b="b"/>
            <a:pathLst>
              <a:path w="869843" h="1005071">
                <a:moveTo>
                  <a:pt x="0" y="0"/>
                </a:moveTo>
                <a:lnTo>
                  <a:pt x="869843" y="0"/>
                </a:lnTo>
                <a:lnTo>
                  <a:pt x="869843" y="1005071"/>
                </a:lnTo>
                <a:lnTo>
                  <a:pt x="0" y="100507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973016">
            <a:off x="16383143" y="1426681"/>
            <a:ext cx="1197373" cy="1224081"/>
          </a:xfrm>
          <a:custGeom>
            <a:avLst/>
            <a:gdLst/>
            <a:ahLst/>
            <a:cxnLst/>
            <a:rect l="l" t="t" r="r" b="b"/>
            <a:pathLst>
              <a:path w="1197373" h="1224081">
                <a:moveTo>
                  <a:pt x="0" y="0"/>
                </a:moveTo>
                <a:lnTo>
                  <a:pt x="1197374" y="0"/>
                </a:lnTo>
                <a:lnTo>
                  <a:pt x="1197374" y="1224081"/>
                </a:lnTo>
                <a:lnTo>
                  <a:pt x="0" y="1224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7216918" y="2038722"/>
            <a:ext cx="7129505" cy="487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0"/>
              </a:lnSpc>
            </a:pPr>
            <a:r>
              <a:rPr lang="en-US" sz="4000" b="1" spc="-140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тут не треба малювати щось конкретне, а просто водити рукою по папері, стиснувши в кулаці олівець чи фломастер. Сам папір можна також порвати на дрібненькі частини й потім скласти з них якийсь колаж.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194522" y="5646994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-60000">
            <a:off x="2332188" y="863068"/>
            <a:ext cx="10436707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Каляки-маляки: </a:t>
            </a:r>
          </a:p>
        </p:txBody>
      </p:sp>
      <p:sp>
        <p:nvSpPr>
          <p:cNvPr id="13" name="Freeform 13"/>
          <p:cNvSpPr/>
          <p:nvPr/>
        </p:nvSpPr>
        <p:spPr>
          <a:xfrm rot="-10308166">
            <a:off x="2613415" y="1979309"/>
            <a:ext cx="1786290" cy="2098431"/>
          </a:xfrm>
          <a:custGeom>
            <a:avLst/>
            <a:gdLst/>
            <a:ahLst/>
            <a:cxnLst/>
            <a:rect l="l" t="t" r="r" b="b"/>
            <a:pathLst>
              <a:path w="1786290" h="2098431">
                <a:moveTo>
                  <a:pt x="0" y="0"/>
                </a:moveTo>
                <a:lnTo>
                  <a:pt x="1786290" y="0"/>
                </a:lnTo>
                <a:lnTo>
                  <a:pt x="1786290" y="2098431"/>
                </a:lnTo>
                <a:lnTo>
                  <a:pt x="0" y="209843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3553" y="3651321"/>
            <a:ext cx="6426337" cy="5606979"/>
          </a:xfrm>
          <a:custGeom>
            <a:avLst/>
            <a:gdLst/>
            <a:ahLst/>
            <a:cxnLst/>
            <a:rect l="l" t="t" r="r" b="b"/>
            <a:pathLst>
              <a:path w="6426337" h="5606979">
                <a:moveTo>
                  <a:pt x="0" y="0"/>
                </a:moveTo>
                <a:lnTo>
                  <a:pt x="6426338" y="0"/>
                </a:lnTo>
                <a:lnTo>
                  <a:pt x="6426338" y="5606979"/>
                </a:lnTo>
                <a:lnTo>
                  <a:pt x="0" y="560697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1545" y="2478202"/>
            <a:ext cx="8388683" cy="234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Спільний  малюнок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0283536" y="2244436"/>
            <a:ext cx="10287000" cy="5798127"/>
          </a:xfrm>
          <a:custGeom>
            <a:avLst/>
            <a:gdLst/>
            <a:ahLst/>
            <a:cxnLst/>
            <a:rect l="l" t="t" r="r" b="b"/>
            <a:pathLst>
              <a:path w="10287000" h="5798127">
                <a:moveTo>
                  <a:pt x="0" y="0"/>
                </a:moveTo>
                <a:lnTo>
                  <a:pt x="10287000" y="0"/>
                </a:lnTo>
                <a:lnTo>
                  <a:pt x="10287000" y="5798128"/>
                </a:lnTo>
                <a:lnTo>
                  <a:pt x="0" y="579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5400000">
            <a:off x="6024846" y="3754475"/>
            <a:ext cx="10287000" cy="2778050"/>
          </a:xfrm>
          <a:custGeom>
            <a:avLst/>
            <a:gdLst/>
            <a:ahLst/>
            <a:cxnLst/>
            <a:rect l="l" t="t" r="r" b="b"/>
            <a:pathLst>
              <a:path w="10287000" h="2778050">
                <a:moveTo>
                  <a:pt x="0" y="0"/>
                </a:moveTo>
                <a:lnTo>
                  <a:pt x="10287000" y="0"/>
                </a:lnTo>
                <a:lnTo>
                  <a:pt x="10287000" y="2778050"/>
                </a:lnTo>
                <a:lnTo>
                  <a:pt x="0" y="27780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8712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0089052">
            <a:off x="-1490596" y="-4479008"/>
            <a:ext cx="9534203" cy="7055310"/>
          </a:xfrm>
          <a:custGeom>
            <a:avLst/>
            <a:gdLst/>
            <a:ahLst/>
            <a:cxnLst/>
            <a:rect l="l" t="t" r="r" b="b"/>
            <a:pathLst>
              <a:path w="9534203" h="7055310">
                <a:moveTo>
                  <a:pt x="0" y="0"/>
                </a:moveTo>
                <a:lnTo>
                  <a:pt x="9534203" y="0"/>
                </a:lnTo>
                <a:lnTo>
                  <a:pt x="9534203" y="7055310"/>
                </a:lnTo>
                <a:lnTo>
                  <a:pt x="0" y="7055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743217">
            <a:off x="242382" y="9965460"/>
            <a:ext cx="9893897" cy="7321484"/>
          </a:xfrm>
          <a:custGeom>
            <a:avLst/>
            <a:gdLst/>
            <a:ahLst/>
            <a:cxnLst/>
            <a:rect l="l" t="t" r="r" b="b"/>
            <a:pathLst>
              <a:path w="9893897" h="7321484">
                <a:moveTo>
                  <a:pt x="0" y="0"/>
                </a:moveTo>
                <a:lnTo>
                  <a:pt x="9893897" y="0"/>
                </a:lnTo>
                <a:lnTo>
                  <a:pt x="9893897" y="7321484"/>
                </a:lnTo>
                <a:lnTo>
                  <a:pt x="0" y="7321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806396" y="7620173"/>
            <a:ext cx="1910629" cy="79899"/>
          </a:xfrm>
          <a:custGeom>
            <a:avLst/>
            <a:gdLst/>
            <a:ahLst/>
            <a:cxnLst/>
            <a:rect l="l" t="t" r="r" b="b"/>
            <a:pathLst>
              <a:path w="1910629" h="79899">
                <a:moveTo>
                  <a:pt x="0" y="0"/>
                </a:moveTo>
                <a:lnTo>
                  <a:pt x="1910629" y="0"/>
                </a:lnTo>
                <a:lnTo>
                  <a:pt x="1910629" y="79899"/>
                </a:lnTo>
                <a:lnTo>
                  <a:pt x="0" y="7989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918921" y="-172420"/>
            <a:ext cx="9632720" cy="8012577"/>
            <a:chOff x="0" y="0"/>
            <a:chExt cx="7633970" cy="6350000"/>
          </a:xfrm>
        </p:grpSpPr>
        <p:sp>
          <p:nvSpPr>
            <p:cNvPr id="10" name="Freeform 10"/>
            <p:cNvSpPr/>
            <p:nvPr/>
          </p:nvSpPr>
          <p:spPr>
            <a:xfrm>
              <a:off x="-492760" y="-508000"/>
              <a:ext cx="8544560" cy="7181850"/>
            </a:xfrm>
            <a:custGeom>
              <a:avLst/>
              <a:gdLst/>
              <a:ahLst/>
              <a:cxnLst/>
              <a:rect l="l" t="t" r="r" b="b"/>
              <a:pathLst>
                <a:path w="8544560" h="7181850">
                  <a:moveTo>
                    <a:pt x="6430010" y="631190"/>
                  </a:moveTo>
                  <a:cubicBezTo>
                    <a:pt x="7580630" y="1028700"/>
                    <a:pt x="7470140" y="2660650"/>
                    <a:pt x="6788150" y="3429000"/>
                  </a:cubicBezTo>
                  <a:cubicBezTo>
                    <a:pt x="6788150" y="3429000"/>
                    <a:pt x="8544560" y="3872230"/>
                    <a:pt x="8034020" y="5100320"/>
                  </a:cubicBezTo>
                  <a:cubicBezTo>
                    <a:pt x="7522210" y="6328410"/>
                    <a:pt x="5816600" y="5373370"/>
                    <a:pt x="5816600" y="5373370"/>
                  </a:cubicBezTo>
                  <a:cubicBezTo>
                    <a:pt x="5816600" y="5373370"/>
                    <a:pt x="5850890" y="6840220"/>
                    <a:pt x="4434840" y="6858000"/>
                  </a:cubicBezTo>
                  <a:cubicBezTo>
                    <a:pt x="3018790" y="6875780"/>
                    <a:pt x="2933700" y="5971540"/>
                    <a:pt x="2933700" y="5971540"/>
                  </a:cubicBezTo>
                  <a:cubicBezTo>
                    <a:pt x="2933700" y="5971540"/>
                    <a:pt x="1397000" y="7181850"/>
                    <a:pt x="698500" y="5816600"/>
                  </a:cubicBezTo>
                  <a:cubicBezTo>
                    <a:pt x="0" y="4451350"/>
                    <a:pt x="1313180" y="3530600"/>
                    <a:pt x="1313180" y="3530600"/>
                  </a:cubicBezTo>
                  <a:cubicBezTo>
                    <a:pt x="1313180" y="3530600"/>
                    <a:pt x="800100" y="2200910"/>
                    <a:pt x="1943100" y="1586230"/>
                  </a:cubicBezTo>
                  <a:cubicBezTo>
                    <a:pt x="3086100" y="971550"/>
                    <a:pt x="3870960" y="1996440"/>
                    <a:pt x="3870960" y="1996440"/>
                  </a:cubicBezTo>
                  <a:cubicBezTo>
                    <a:pt x="3870960" y="1996440"/>
                    <a:pt x="4603750" y="0"/>
                    <a:pt x="6430010" y="631190"/>
                  </a:cubicBez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822485">
            <a:off x="8012312" y="1132328"/>
            <a:ext cx="1011315" cy="1137471"/>
          </a:xfrm>
          <a:custGeom>
            <a:avLst/>
            <a:gdLst/>
            <a:ahLst/>
            <a:cxnLst/>
            <a:rect l="l" t="t" r="r" b="b"/>
            <a:pathLst>
              <a:path w="1011315" h="1137471">
                <a:moveTo>
                  <a:pt x="0" y="0"/>
                </a:moveTo>
                <a:lnTo>
                  <a:pt x="1011315" y="0"/>
                </a:lnTo>
                <a:lnTo>
                  <a:pt x="1011315" y="1137471"/>
                </a:lnTo>
                <a:lnTo>
                  <a:pt x="0" y="1137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3806395" y="7975999"/>
            <a:ext cx="8482893" cy="207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01"/>
              </a:lnSpc>
            </a:pPr>
            <a:r>
              <a:rPr lang="en-US" sz="4300" b="1" spc="-150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Сміх - це сонце: воно проганяє зиму з людського обличчя. Віктор Гюго</a:t>
            </a:r>
          </a:p>
          <a:p>
            <a:pPr marL="0" lvl="0" indent="0" algn="r">
              <a:lnSpc>
                <a:spcPts val="2568"/>
              </a:lnSpc>
              <a:spcBef>
                <a:spcPct val="0"/>
              </a:spcBef>
            </a:pPr>
            <a:endParaRPr lang="en-US" sz="4300" b="1" spc="-150">
              <a:solidFill>
                <a:srgbClr val="51604D"/>
              </a:solidFill>
              <a:latin typeface="Fahkwang Medium"/>
              <a:ea typeface="Fahkwang Medium"/>
              <a:cs typeface="Fahkwang Medium"/>
              <a:sym typeface="Fahkwang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64021" y="5206780"/>
            <a:ext cx="8115300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3100" spc="-108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Спільне групове малювання, також спрямоване на розвиток соціальних навичок. Задання для учасників одночасно намалювати малюнок на тему: «Еліксир життя»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4459" y="-172767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2" y="0"/>
                </a:lnTo>
                <a:lnTo>
                  <a:pt x="7859082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2606524" y="-172767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35441" y="-172767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533541" y="465726"/>
            <a:ext cx="1860554" cy="1674498"/>
          </a:xfrm>
          <a:custGeom>
            <a:avLst/>
            <a:gdLst/>
            <a:ahLst/>
            <a:cxnLst/>
            <a:rect l="l" t="t" r="r" b="b"/>
            <a:pathLst>
              <a:path w="1860554" h="1674498">
                <a:moveTo>
                  <a:pt x="0" y="0"/>
                </a:moveTo>
                <a:lnTo>
                  <a:pt x="1860554" y="0"/>
                </a:lnTo>
                <a:lnTo>
                  <a:pt x="1860554" y="1674498"/>
                </a:lnTo>
                <a:lnTo>
                  <a:pt x="0" y="167449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548912" y="518900"/>
            <a:ext cx="984586" cy="1621324"/>
          </a:xfrm>
          <a:custGeom>
            <a:avLst/>
            <a:gdLst/>
            <a:ahLst/>
            <a:cxnLst/>
            <a:rect l="l" t="t" r="r" b="b"/>
            <a:pathLst>
              <a:path w="984586" h="1621324">
                <a:moveTo>
                  <a:pt x="0" y="0"/>
                </a:moveTo>
                <a:lnTo>
                  <a:pt x="984586" y="0"/>
                </a:lnTo>
                <a:lnTo>
                  <a:pt x="984586" y="1621324"/>
                </a:lnTo>
                <a:lnTo>
                  <a:pt x="0" y="162132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2807346" y="518900"/>
            <a:ext cx="1529940" cy="1621324"/>
          </a:xfrm>
          <a:custGeom>
            <a:avLst/>
            <a:gdLst/>
            <a:ahLst/>
            <a:cxnLst/>
            <a:rect l="l" t="t" r="r" b="b"/>
            <a:pathLst>
              <a:path w="1529940" h="1621324">
                <a:moveTo>
                  <a:pt x="0" y="0"/>
                </a:moveTo>
                <a:lnTo>
                  <a:pt x="1529940" y="0"/>
                </a:lnTo>
                <a:lnTo>
                  <a:pt x="1529940" y="1621324"/>
                </a:lnTo>
                <a:lnTo>
                  <a:pt x="0" y="162132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729753" y="465726"/>
            <a:ext cx="1750901" cy="1674498"/>
          </a:xfrm>
          <a:custGeom>
            <a:avLst/>
            <a:gdLst/>
            <a:ahLst/>
            <a:cxnLst/>
            <a:rect l="l" t="t" r="r" b="b"/>
            <a:pathLst>
              <a:path w="1750901" h="1674498">
                <a:moveTo>
                  <a:pt x="0" y="0"/>
                </a:moveTo>
                <a:lnTo>
                  <a:pt x="1750901" y="0"/>
                </a:lnTo>
                <a:lnTo>
                  <a:pt x="1750901" y="1674498"/>
                </a:lnTo>
                <a:lnTo>
                  <a:pt x="0" y="1674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590349" y="518900"/>
            <a:ext cx="1762309" cy="1621324"/>
          </a:xfrm>
          <a:custGeom>
            <a:avLst/>
            <a:gdLst/>
            <a:ahLst/>
            <a:cxnLst/>
            <a:rect l="l" t="t" r="r" b="b"/>
            <a:pathLst>
              <a:path w="1762309" h="1621324">
                <a:moveTo>
                  <a:pt x="0" y="0"/>
                </a:moveTo>
                <a:lnTo>
                  <a:pt x="1762309" y="0"/>
                </a:lnTo>
                <a:lnTo>
                  <a:pt x="1762309" y="1621324"/>
                </a:lnTo>
                <a:lnTo>
                  <a:pt x="0" y="1621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318492">
            <a:off x="13203206" y="8677355"/>
            <a:ext cx="7175289" cy="5309714"/>
          </a:xfrm>
          <a:custGeom>
            <a:avLst/>
            <a:gdLst/>
            <a:ahLst/>
            <a:cxnLst/>
            <a:rect l="l" t="t" r="r" b="b"/>
            <a:pathLst>
              <a:path w="7175289" h="5309714">
                <a:moveTo>
                  <a:pt x="0" y="0"/>
                </a:moveTo>
                <a:lnTo>
                  <a:pt x="7175290" y="0"/>
                </a:lnTo>
                <a:lnTo>
                  <a:pt x="7175290" y="5309714"/>
                </a:lnTo>
                <a:lnTo>
                  <a:pt x="0" y="530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676272">
            <a:off x="-2786550" y="8394865"/>
            <a:ext cx="7175289" cy="5309714"/>
          </a:xfrm>
          <a:custGeom>
            <a:avLst/>
            <a:gdLst/>
            <a:ahLst/>
            <a:cxnLst/>
            <a:rect l="l" t="t" r="r" b="b"/>
            <a:pathLst>
              <a:path w="7175289" h="5309714">
                <a:moveTo>
                  <a:pt x="0" y="0"/>
                </a:moveTo>
                <a:lnTo>
                  <a:pt x="7175289" y="0"/>
                </a:lnTo>
                <a:lnTo>
                  <a:pt x="7175289" y="5309714"/>
                </a:lnTo>
                <a:lnTo>
                  <a:pt x="0" y="530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8880525" y="2140224"/>
            <a:ext cx="9516039" cy="8051964"/>
          </a:xfrm>
          <a:custGeom>
            <a:avLst/>
            <a:gdLst/>
            <a:ahLst/>
            <a:cxnLst/>
            <a:rect l="l" t="t" r="r" b="b"/>
            <a:pathLst>
              <a:path w="9516039" h="8051964">
                <a:moveTo>
                  <a:pt x="0" y="0"/>
                </a:moveTo>
                <a:lnTo>
                  <a:pt x="9516039" y="0"/>
                </a:lnTo>
                <a:lnTo>
                  <a:pt x="9516039" y="8051965"/>
                </a:lnTo>
                <a:lnTo>
                  <a:pt x="0" y="80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80089" y="7515387"/>
            <a:ext cx="15941580" cy="234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Зберігати, розвивати, відновлювати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220161" y="2939169"/>
            <a:ext cx="15293702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ФОРМУЛА ЖИТТЯ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4298704"/>
            <a:ext cx="11504798" cy="377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1"/>
              </a:lnSpc>
            </a:pPr>
            <a:r>
              <a:rPr lang="en-US" sz="3134" spc="-109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Мозковий штурм: Що потрібно, щоб рослина добре росла?</a:t>
            </a:r>
          </a:p>
          <a:p>
            <a:pPr algn="l">
              <a:lnSpc>
                <a:spcPts val="3761"/>
              </a:lnSpc>
            </a:pPr>
            <a:r>
              <a:rPr lang="en-US" sz="3134" spc="-109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Ймовірні відповіді:</a:t>
            </a:r>
          </a:p>
          <a:p>
            <a:pPr marL="676839" lvl="1" indent="-338420" algn="l">
              <a:lnSpc>
                <a:spcPts val="3761"/>
              </a:lnSpc>
              <a:buFont typeface="Arial"/>
              <a:buChar char="•"/>
            </a:pPr>
            <a:r>
              <a:rPr lang="en-US" sz="3134" spc="-109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 оберігати, розпушувати грунт;</a:t>
            </a:r>
          </a:p>
          <a:p>
            <a:pPr marL="676839" lvl="1" indent="-338420" algn="l">
              <a:lnSpc>
                <a:spcPts val="3761"/>
              </a:lnSpc>
              <a:buFont typeface="Arial"/>
              <a:buChar char="•"/>
            </a:pPr>
            <a:r>
              <a:rPr lang="en-US" sz="3134" spc="-109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 поливати, підживлювати, щоб вона добре розвивалася;</a:t>
            </a:r>
          </a:p>
          <a:p>
            <a:pPr marL="676839" lvl="1" indent="-338420" algn="l">
              <a:lnSpc>
                <a:spcPts val="3761"/>
              </a:lnSpc>
              <a:buFont typeface="Arial"/>
              <a:buChar char="•"/>
            </a:pPr>
            <a:r>
              <a:rPr lang="en-US" sz="3134" spc="-109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 лікувати в разі ураження комахами-шкідниками;</a:t>
            </a:r>
          </a:p>
          <a:p>
            <a:pPr marL="676839" lvl="1" indent="-338420" algn="l">
              <a:lnSpc>
                <a:spcPts val="3761"/>
              </a:lnSpc>
              <a:buFont typeface="Arial"/>
              <a:buChar char="•"/>
            </a:pPr>
            <a:r>
              <a:rPr lang="en-US" sz="3134" spc="-109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ваш варіант...</a:t>
            </a:r>
          </a:p>
          <a:p>
            <a:pPr algn="l">
              <a:lnSpc>
                <a:spcPts val="3761"/>
              </a:lnSpc>
            </a:pPr>
            <a:endParaRPr lang="en-US" sz="3134" spc="-109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l">
              <a:lnSpc>
                <a:spcPts val="3761"/>
              </a:lnSpc>
            </a:pPr>
            <a:endParaRPr lang="en-US" sz="3134" spc="-109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4459" y="603355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2" y="0"/>
                </a:lnTo>
                <a:lnTo>
                  <a:pt x="7859082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2606524" y="603355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35441" y="603355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3073541" y="0"/>
            <a:ext cx="10961827" cy="10287000"/>
            <a:chOff x="0" y="0"/>
            <a:chExt cx="676656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5400000">
            <a:off x="14046630" y="419226"/>
            <a:ext cx="1144433" cy="1287194"/>
          </a:xfrm>
          <a:custGeom>
            <a:avLst/>
            <a:gdLst/>
            <a:ahLst/>
            <a:cxnLst/>
            <a:rect l="l" t="t" r="r" b="b"/>
            <a:pathLst>
              <a:path w="1144433" h="1287194">
                <a:moveTo>
                  <a:pt x="0" y="0"/>
                </a:moveTo>
                <a:lnTo>
                  <a:pt x="1144432" y="0"/>
                </a:lnTo>
                <a:lnTo>
                  <a:pt x="1144432" y="1287194"/>
                </a:lnTo>
                <a:lnTo>
                  <a:pt x="0" y="128719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042926" y="1938699"/>
            <a:ext cx="6896270" cy="8348301"/>
          </a:xfrm>
          <a:custGeom>
            <a:avLst/>
            <a:gdLst/>
            <a:ahLst/>
            <a:cxnLst/>
            <a:rect l="l" t="t" r="r" b="b"/>
            <a:pathLst>
              <a:path w="6896270" h="8348301">
                <a:moveTo>
                  <a:pt x="0" y="0"/>
                </a:moveTo>
                <a:lnTo>
                  <a:pt x="6896269" y="0"/>
                </a:lnTo>
                <a:lnTo>
                  <a:pt x="6896269" y="8348301"/>
                </a:lnTo>
                <a:lnTo>
                  <a:pt x="0" y="834830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V="1">
            <a:off x="4975859" y="1563658"/>
            <a:ext cx="1144433" cy="1287194"/>
          </a:xfrm>
          <a:custGeom>
            <a:avLst/>
            <a:gdLst/>
            <a:ahLst/>
            <a:cxnLst/>
            <a:rect l="l" t="t" r="r" b="b"/>
            <a:pathLst>
              <a:path w="1144433" h="1287194">
                <a:moveTo>
                  <a:pt x="0" y="1287195"/>
                </a:moveTo>
                <a:lnTo>
                  <a:pt x="1144433" y="1287195"/>
                </a:lnTo>
                <a:lnTo>
                  <a:pt x="1144433" y="0"/>
                </a:lnTo>
                <a:lnTo>
                  <a:pt x="0" y="0"/>
                </a:lnTo>
                <a:lnTo>
                  <a:pt x="0" y="1287195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10256" y="130806"/>
            <a:ext cx="2334989" cy="3706332"/>
          </a:xfrm>
          <a:custGeom>
            <a:avLst/>
            <a:gdLst/>
            <a:ahLst/>
            <a:cxnLst/>
            <a:rect l="l" t="t" r="r" b="b"/>
            <a:pathLst>
              <a:path w="2334989" h="3706332">
                <a:moveTo>
                  <a:pt x="2334989" y="0"/>
                </a:moveTo>
                <a:lnTo>
                  <a:pt x="0" y="0"/>
                </a:lnTo>
                <a:lnTo>
                  <a:pt x="0" y="3706332"/>
                </a:lnTo>
                <a:lnTo>
                  <a:pt x="2334989" y="3706332"/>
                </a:lnTo>
                <a:lnTo>
                  <a:pt x="2334989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53343" y="2865197"/>
            <a:ext cx="8127157" cy="612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0"/>
              </a:lnSpc>
              <a:spcBef>
                <a:spcPct val="0"/>
              </a:spcBef>
            </a:pPr>
            <a:r>
              <a:rPr lang="en-US" sz="4600" b="1" spc="-161">
                <a:solidFill>
                  <a:srgbClr val="51604D"/>
                </a:solidFill>
                <a:latin typeface="Saira Medium"/>
                <a:ea typeface="Saira Medium"/>
                <a:cs typeface="Saira Medium"/>
                <a:sym typeface="Saira Medium"/>
              </a:rPr>
              <a:t>ПРАВИЛО РУКИ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9506" y="6512451"/>
            <a:ext cx="10571456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2538" b="1" spc="-8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Малюємо руку / обводимо свою праву руку, тримаючи олівець / ручку в лівій руці.</a:t>
            </a:r>
          </a:p>
          <a:p>
            <a:pPr algn="ctr">
              <a:lnSpc>
                <a:spcPts val="3046"/>
              </a:lnSpc>
            </a:pPr>
            <a:r>
              <a:rPr lang="en-US" sz="2538" b="1" spc="-8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у великому пальці – що дуже сподобалося;</a:t>
            </a:r>
          </a:p>
          <a:p>
            <a:pPr algn="ctr">
              <a:lnSpc>
                <a:spcPts val="3046"/>
              </a:lnSpc>
            </a:pPr>
            <a:r>
              <a:rPr lang="en-US" sz="2538" b="1" spc="-8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у вказівному, що хотів (ла) би отримати для себе особисто і свого розвитку ще від квестора;</a:t>
            </a:r>
          </a:p>
          <a:p>
            <a:pPr algn="ctr">
              <a:lnSpc>
                <a:spcPts val="3046"/>
              </a:lnSpc>
            </a:pPr>
            <a:r>
              <a:rPr lang="en-US" sz="2538" b="1" spc="-8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у середньому – що точно взяв (а) для впровадження;</a:t>
            </a:r>
          </a:p>
          <a:p>
            <a:pPr algn="ctr">
              <a:lnSpc>
                <a:spcPts val="3046"/>
              </a:lnSpc>
            </a:pPr>
            <a:r>
              <a:rPr lang="en-US" sz="2538" b="1" spc="-8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у безіменному – що потрясло емоційно;</a:t>
            </a:r>
          </a:p>
          <a:p>
            <a:pPr algn="ctr">
              <a:lnSpc>
                <a:spcPts val="3046"/>
              </a:lnSpc>
            </a:pPr>
            <a:r>
              <a:rPr lang="en-US" sz="2538" b="1" spc="-88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у мізинці – чого було мало, хочеться більше.</a:t>
            </a:r>
          </a:p>
          <a:p>
            <a:pPr marL="0" lvl="0" indent="0" algn="ctr">
              <a:lnSpc>
                <a:spcPts val="3046"/>
              </a:lnSpc>
            </a:pPr>
            <a:endParaRPr lang="en-US" sz="2538" b="1" spc="-88">
              <a:solidFill>
                <a:srgbClr val="51604D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6656253" cy="665625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882140"/>
                    <a:pt x="5858510" y="1423670"/>
                    <a:pt x="5052060" y="1292860"/>
                  </a:cubicBezTo>
                  <a:cubicBezTo>
                    <a:pt x="4913630" y="490220"/>
                    <a:pt x="4437380" y="0"/>
                    <a:pt x="3175000" y="0"/>
                  </a:cubicBezTo>
                  <a:cubicBezTo>
                    <a:pt x="1882140" y="0"/>
                    <a:pt x="1423670" y="491490"/>
                    <a:pt x="1292860" y="1297940"/>
                  </a:cubicBezTo>
                  <a:cubicBezTo>
                    <a:pt x="490220" y="1436370"/>
                    <a:pt x="0" y="1912620"/>
                    <a:pt x="0" y="3175000"/>
                  </a:cubicBezTo>
                  <a:cubicBezTo>
                    <a:pt x="0" y="4467860"/>
                    <a:pt x="491490" y="4926330"/>
                    <a:pt x="1297940" y="5057140"/>
                  </a:cubicBezTo>
                  <a:cubicBezTo>
                    <a:pt x="1436370" y="5859780"/>
                    <a:pt x="1912620" y="6350000"/>
                    <a:pt x="3175000" y="6350000"/>
                  </a:cubicBezTo>
                  <a:cubicBezTo>
                    <a:pt x="4467860" y="6350000"/>
                    <a:pt x="4926330" y="5858510"/>
                    <a:pt x="5057140" y="5052060"/>
                  </a:cubicBezTo>
                  <a:cubicBezTo>
                    <a:pt x="5859780" y="4913630"/>
                    <a:pt x="6350000" y="4437380"/>
                    <a:pt x="6350000" y="3175000"/>
                  </a:cubicBez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217269" y="8812469"/>
            <a:ext cx="583678" cy="583678"/>
          </a:xfrm>
          <a:custGeom>
            <a:avLst/>
            <a:gdLst/>
            <a:ahLst/>
            <a:cxnLst/>
            <a:rect l="l" t="t" r="r" b="b"/>
            <a:pathLst>
              <a:path w="583678" h="583678">
                <a:moveTo>
                  <a:pt x="0" y="0"/>
                </a:moveTo>
                <a:lnTo>
                  <a:pt x="583678" y="0"/>
                </a:lnTo>
                <a:lnTo>
                  <a:pt x="583678" y="583678"/>
                </a:lnTo>
                <a:lnTo>
                  <a:pt x="0" y="5836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665127" y="8527051"/>
            <a:ext cx="2098190" cy="87743"/>
          </a:xfrm>
          <a:custGeom>
            <a:avLst/>
            <a:gdLst/>
            <a:ahLst/>
            <a:cxnLst/>
            <a:rect l="l" t="t" r="r" b="b"/>
            <a:pathLst>
              <a:path w="2098190" h="87743">
                <a:moveTo>
                  <a:pt x="2098190" y="0"/>
                </a:moveTo>
                <a:lnTo>
                  <a:pt x="0" y="0"/>
                </a:lnTo>
                <a:lnTo>
                  <a:pt x="0" y="87743"/>
                </a:lnTo>
                <a:lnTo>
                  <a:pt x="2098190" y="87743"/>
                </a:lnTo>
                <a:lnTo>
                  <a:pt x="209819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1122274"/>
            <a:ext cx="9848380" cy="66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0"/>
              </a:lnSpc>
            </a:pPr>
            <a:r>
              <a:rPr lang="en-US" sz="5900" b="1" spc="-206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ВИКОРИСТАНІ ДЖЕРЕЛА</a:t>
            </a:r>
          </a:p>
        </p:txBody>
      </p:sp>
      <p:sp>
        <p:nvSpPr>
          <p:cNvPr id="8" name="Freeform 8"/>
          <p:cNvSpPr/>
          <p:nvPr/>
        </p:nvSpPr>
        <p:spPr>
          <a:xfrm rot="9746981">
            <a:off x="6147067" y="-3542185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7" y="0"/>
                </a:lnTo>
                <a:lnTo>
                  <a:pt x="9269207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58170">
            <a:off x="-6646959" y="904151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6" y="0"/>
                </a:lnTo>
                <a:lnTo>
                  <a:pt x="9269206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71181">
            <a:off x="9994136" y="8547663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7" y="0"/>
                </a:lnTo>
                <a:lnTo>
                  <a:pt x="9269207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177456" y="961086"/>
            <a:ext cx="869843" cy="1005071"/>
          </a:xfrm>
          <a:custGeom>
            <a:avLst/>
            <a:gdLst/>
            <a:ahLst/>
            <a:cxnLst/>
            <a:rect l="l" t="t" r="r" b="b"/>
            <a:pathLst>
              <a:path w="869843" h="1005071">
                <a:moveTo>
                  <a:pt x="0" y="0"/>
                </a:moveTo>
                <a:lnTo>
                  <a:pt x="869844" y="0"/>
                </a:lnTo>
                <a:lnTo>
                  <a:pt x="869844" y="1005071"/>
                </a:lnTo>
                <a:lnTo>
                  <a:pt x="0" y="1005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973016">
            <a:off x="6812233" y="6641030"/>
            <a:ext cx="1197373" cy="1224081"/>
          </a:xfrm>
          <a:custGeom>
            <a:avLst/>
            <a:gdLst/>
            <a:ahLst/>
            <a:cxnLst/>
            <a:rect l="l" t="t" r="r" b="b"/>
            <a:pathLst>
              <a:path w="1197373" h="1224081">
                <a:moveTo>
                  <a:pt x="0" y="0"/>
                </a:moveTo>
                <a:lnTo>
                  <a:pt x="1197374" y="0"/>
                </a:lnTo>
                <a:lnTo>
                  <a:pt x="1197374" y="1224080"/>
                </a:lnTo>
                <a:lnTo>
                  <a:pt x="0" y="122408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663964">
            <a:off x="16047039" y="-2781240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8927851" y="2302907"/>
            <a:ext cx="9218590" cy="650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 b="1" spc="-168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1. В. Назаревич. 5 вправ арттерпаії для відновлення ресурсу вчителя. </a:t>
            </a:r>
          </a:p>
          <a:p>
            <a:pPr algn="l">
              <a:lnSpc>
                <a:spcPts val="5760"/>
              </a:lnSpc>
            </a:pPr>
            <a:r>
              <a:rPr lang="en-US" sz="4800" b="1" spc="-168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https://surl.li/ktkuol.</a:t>
            </a:r>
          </a:p>
          <a:p>
            <a:pPr algn="l">
              <a:lnSpc>
                <a:spcPts val="5760"/>
              </a:lnSpc>
            </a:pPr>
            <a:r>
              <a:rPr lang="en-US" sz="4800" b="1" spc="-168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2. А. Сухорукова. Де взяти сили та як зберегти внутрішній ресурс* </a:t>
            </a:r>
          </a:p>
          <a:p>
            <a:pPr algn="l">
              <a:lnSpc>
                <a:spcPts val="5760"/>
              </a:lnSpc>
            </a:pPr>
            <a:r>
              <a:rPr lang="en-US" sz="4800" b="1" spc="-168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https://surl.li/sjxyiv</a:t>
            </a:r>
          </a:p>
          <a:p>
            <a:pPr marL="0" lvl="0" indent="0" algn="l">
              <a:lnSpc>
                <a:spcPts val="5760"/>
              </a:lnSpc>
            </a:pPr>
            <a:endParaRPr lang="en-US" sz="4800" b="1" spc="-168">
              <a:solidFill>
                <a:srgbClr val="51604D"/>
              </a:solidFill>
              <a:latin typeface="Fahkwang Medium"/>
              <a:ea typeface="Fahkwang Medium"/>
              <a:cs typeface="Fahkwang Medium"/>
              <a:sym typeface="Fahkwang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2719A3-6D02-4018-A2C8-00D07E97B9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1200" y="419100"/>
            <a:ext cx="141732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6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60000">
            <a:off x="538625" y="607484"/>
            <a:ext cx="10436707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spc="-297">
                <a:solidFill>
                  <a:srgbClr val="51604D"/>
                </a:solidFill>
                <a:latin typeface="Fahkwang"/>
                <a:ea typeface="Fahkwang"/>
                <a:cs typeface="Fahkwang"/>
                <a:sym typeface="Fahkwang"/>
              </a:rPr>
              <a:t>Ментальне здоров'я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96901" y="6699748"/>
            <a:ext cx="7357978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 Згідно з визначенням ВООЗ, ментальне здоров'я — це стан щастя та добробуту, в якому людина реалізує свої творчі здібності, може протистояти життєвим стресам, продуктивно працювати та робити внесок у суспільне життя.</a:t>
            </a:r>
          </a:p>
          <a:p>
            <a:pPr marL="0" lvl="0" indent="0" algn="l">
              <a:lnSpc>
                <a:spcPts val="3240"/>
              </a:lnSpc>
            </a:pPr>
            <a:endParaRPr lang="en-US" sz="2700" spc="-94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5" name="Freeform 5"/>
          <p:cNvSpPr/>
          <p:nvPr/>
        </p:nvSpPr>
        <p:spPr>
          <a:xfrm rot="-8787401">
            <a:off x="-1269047" y="5924922"/>
            <a:ext cx="10640061" cy="7873645"/>
          </a:xfrm>
          <a:custGeom>
            <a:avLst/>
            <a:gdLst/>
            <a:ahLst/>
            <a:cxnLst/>
            <a:rect l="l" t="t" r="r" b="b"/>
            <a:pathLst>
              <a:path w="10640061" h="7873645">
                <a:moveTo>
                  <a:pt x="0" y="0"/>
                </a:moveTo>
                <a:lnTo>
                  <a:pt x="10640061" y="0"/>
                </a:lnTo>
                <a:lnTo>
                  <a:pt x="10640061" y="7873645"/>
                </a:lnTo>
                <a:lnTo>
                  <a:pt x="0" y="7873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785717">
            <a:off x="10589121" y="-1881267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7" y="0"/>
                </a:lnTo>
                <a:lnTo>
                  <a:pt x="9269207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93336" flipV="1">
            <a:off x="10728111" y="3237742"/>
            <a:ext cx="1495432" cy="2087532"/>
          </a:xfrm>
          <a:custGeom>
            <a:avLst/>
            <a:gdLst/>
            <a:ahLst/>
            <a:cxnLst/>
            <a:rect l="l" t="t" r="r" b="b"/>
            <a:pathLst>
              <a:path w="1495432" h="2087532">
                <a:moveTo>
                  <a:pt x="0" y="2087533"/>
                </a:moveTo>
                <a:lnTo>
                  <a:pt x="1495433" y="2087533"/>
                </a:lnTo>
                <a:lnTo>
                  <a:pt x="1495433" y="0"/>
                </a:lnTo>
                <a:lnTo>
                  <a:pt x="0" y="0"/>
                </a:lnTo>
                <a:lnTo>
                  <a:pt x="0" y="2087533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98702">
            <a:off x="1163493" y="3984066"/>
            <a:ext cx="1204638" cy="1296577"/>
          </a:xfrm>
          <a:custGeom>
            <a:avLst/>
            <a:gdLst/>
            <a:ahLst/>
            <a:cxnLst/>
            <a:rect l="l" t="t" r="r" b="b"/>
            <a:pathLst>
              <a:path w="1204638" h="1296577">
                <a:moveTo>
                  <a:pt x="0" y="0"/>
                </a:moveTo>
                <a:lnTo>
                  <a:pt x="1204638" y="0"/>
                </a:lnTo>
                <a:lnTo>
                  <a:pt x="1204638" y="1296577"/>
                </a:lnTo>
                <a:lnTo>
                  <a:pt x="0" y="129657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 rot="-1335293">
            <a:off x="6705575" y="3066737"/>
            <a:ext cx="318115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</a:pPr>
            <a:r>
              <a:rPr lang="en-US" sz="4800" b="1" spc="-168">
                <a:solidFill>
                  <a:srgbClr val="FD7271"/>
                </a:solidFill>
                <a:latin typeface="Saira Bold"/>
                <a:ea typeface="Saira Bold"/>
                <a:cs typeface="Saira Bold"/>
                <a:sym typeface="Saira Bold"/>
              </a:rPr>
              <a:t>Що це?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923557" y="241429"/>
            <a:ext cx="8364443" cy="5518171"/>
            <a:chOff x="0" y="0"/>
            <a:chExt cx="9625330" cy="6350000"/>
          </a:xfrm>
        </p:grpSpPr>
        <p:sp>
          <p:nvSpPr>
            <p:cNvPr id="11" name="Freeform 11"/>
            <p:cNvSpPr/>
            <p:nvPr/>
          </p:nvSpPr>
          <p:spPr>
            <a:xfrm>
              <a:off x="-260350" y="-228600"/>
              <a:ext cx="10110470" cy="6808470"/>
            </a:xfrm>
            <a:custGeom>
              <a:avLst/>
              <a:gdLst/>
              <a:ahLst/>
              <a:cxnLst/>
              <a:rect l="l" t="t" r="r" b="b"/>
              <a:pathLst>
                <a:path w="10110470" h="6808470">
                  <a:moveTo>
                    <a:pt x="9846310" y="1750060"/>
                  </a:moveTo>
                  <a:cubicBezTo>
                    <a:pt x="9591040" y="982980"/>
                    <a:pt x="8172450" y="759460"/>
                    <a:pt x="6630670" y="1224280"/>
                  </a:cubicBezTo>
                  <a:cubicBezTo>
                    <a:pt x="6623050" y="1186180"/>
                    <a:pt x="6612890" y="1146810"/>
                    <a:pt x="6600190" y="1108710"/>
                  </a:cubicBezTo>
                  <a:cubicBezTo>
                    <a:pt x="6336030" y="313690"/>
                    <a:pt x="5126990" y="0"/>
                    <a:pt x="3901440" y="407670"/>
                  </a:cubicBezTo>
                  <a:cubicBezTo>
                    <a:pt x="2675890" y="815340"/>
                    <a:pt x="1896110" y="1790700"/>
                    <a:pt x="2161540" y="2585720"/>
                  </a:cubicBezTo>
                  <a:cubicBezTo>
                    <a:pt x="2161540" y="2585720"/>
                    <a:pt x="2161540" y="2585720"/>
                    <a:pt x="2161540" y="2586990"/>
                  </a:cubicBezTo>
                  <a:cubicBezTo>
                    <a:pt x="805180" y="3321050"/>
                    <a:pt x="0" y="4420870"/>
                    <a:pt x="336550" y="5128260"/>
                  </a:cubicBezTo>
                  <a:cubicBezTo>
                    <a:pt x="619760" y="5722620"/>
                    <a:pt x="1626870" y="5863590"/>
                    <a:pt x="2786380" y="5543550"/>
                  </a:cubicBezTo>
                  <a:cubicBezTo>
                    <a:pt x="2795270" y="5595620"/>
                    <a:pt x="2807970" y="5647690"/>
                    <a:pt x="2824480" y="5699760"/>
                  </a:cubicBezTo>
                  <a:cubicBezTo>
                    <a:pt x="3088640" y="6494780"/>
                    <a:pt x="4297680" y="6808470"/>
                    <a:pt x="5523230" y="6400800"/>
                  </a:cubicBezTo>
                  <a:cubicBezTo>
                    <a:pt x="6748780" y="5993130"/>
                    <a:pt x="7528560" y="5016500"/>
                    <a:pt x="7264400" y="4221480"/>
                  </a:cubicBezTo>
                  <a:cubicBezTo>
                    <a:pt x="7263130" y="4216400"/>
                    <a:pt x="7260590" y="4212590"/>
                    <a:pt x="7259320" y="4207510"/>
                  </a:cubicBezTo>
                  <a:cubicBezTo>
                    <a:pt x="7312660" y="4191000"/>
                    <a:pt x="7366000" y="4174490"/>
                    <a:pt x="7419340" y="4156710"/>
                  </a:cubicBezTo>
                  <a:cubicBezTo>
                    <a:pt x="9024620" y="3622040"/>
                    <a:pt x="10110470" y="2545080"/>
                    <a:pt x="9846310" y="1750060"/>
                  </a:cubicBez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256044">
            <a:off x="5150725" y="1912659"/>
            <a:ext cx="5775989" cy="3386174"/>
          </a:xfrm>
          <a:custGeom>
            <a:avLst/>
            <a:gdLst/>
            <a:ahLst/>
            <a:cxnLst/>
            <a:rect l="l" t="t" r="r" b="b"/>
            <a:pathLst>
              <a:path w="5775989" h="3386174">
                <a:moveTo>
                  <a:pt x="0" y="0"/>
                </a:moveTo>
                <a:lnTo>
                  <a:pt x="5775989" y="0"/>
                </a:lnTo>
                <a:lnTo>
                  <a:pt x="5775989" y="3386173"/>
                </a:lnTo>
                <a:lnTo>
                  <a:pt x="0" y="3386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22485">
            <a:off x="6179518" y="2399754"/>
            <a:ext cx="1011315" cy="1137471"/>
          </a:xfrm>
          <a:custGeom>
            <a:avLst/>
            <a:gdLst/>
            <a:ahLst/>
            <a:cxnLst/>
            <a:rect l="l" t="t" r="r" b="b"/>
            <a:pathLst>
              <a:path w="1011315" h="1137471">
                <a:moveTo>
                  <a:pt x="0" y="0"/>
                </a:moveTo>
                <a:lnTo>
                  <a:pt x="1011315" y="0"/>
                </a:lnTo>
                <a:lnTo>
                  <a:pt x="1011315" y="1137471"/>
                </a:lnTo>
                <a:lnTo>
                  <a:pt x="0" y="1137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79520" y="5143500"/>
            <a:ext cx="4799289" cy="4432798"/>
          </a:xfrm>
          <a:custGeom>
            <a:avLst/>
            <a:gdLst/>
            <a:ahLst/>
            <a:cxnLst/>
            <a:rect l="l" t="t" r="r" b="b"/>
            <a:pathLst>
              <a:path w="4799289" h="4432798">
                <a:moveTo>
                  <a:pt x="0" y="0"/>
                </a:moveTo>
                <a:lnTo>
                  <a:pt x="4799290" y="0"/>
                </a:lnTo>
                <a:lnTo>
                  <a:pt x="4799290" y="4432798"/>
                </a:lnTo>
                <a:lnTo>
                  <a:pt x="0" y="44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893140" y="6438958"/>
            <a:ext cx="4207278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9"/>
              </a:lnSpc>
            </a:pPr>
            <a:r>
              <a:rPr lang="en-US" sz="2424" spc="-84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“У</a:t>
            </a:r>
            <a:r>
              <a:rPr lang="en-US" sz="2424" u="none" strike="noStrike" spc="-84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 глибині зими я нарешті дізнався, що всередині мене лежить непереможне літо. </a:t>
            </a:r>
          </a:p>
          <a:p>
            <a:pPr algn="ctr">
              <a:lnSpc>
                <a:spcPts val="2909"/>
              </a:lnSpc>
            </a:pPr>
            <a:r>
              <a:rPr lang="en-US" sz="2424" u="none" strike="noStrike" spc="-84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І це робить мене щасливим. ” (Альбер Камю).</a:t>
            </a:r>
          </a:p>
          <a:p>
            <a:pPr marL="0" lvl="0" indent="0" algn="ctr">
              <a:lnSpc>
                <a:spcPts val="2909"/>
              </a:lnSpc>
            </a:pPr>
            <a:endParaRPr lang="en-US" sz="2424" u="none" strike="noStrike" spc="-84">
              <a:solidFill>
                <a:srgbClr val="F7F9F7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00000">
            <a:off x="6841683" y="3051709"/>
            <a:ext cx="2319948" cy="2328415"/>
          </a:xfrm>
          <a:custGeom>
            <a:avLst/>
            <a:gdLst/>
            <a:ahLst/>
            <a:cxnLst/>
            <a:rect l="l" t="t" r="r" b="b"/>
            <a:pathLst>
              <a:path w="2319948" h="2328415">
                <a:moveTo>
                  <a:pt x="0" y="0"/>
                </a:moveTo>
                <a:lnTo>
                  <a:pt x="2319948" y="0"/>
                </a:lnTo>
                <a:lnTo>
                  <a:pt x="2319948" y="2328414"/>
                </a:lnTo>
                <a:lnTo>
                  <a:pt x="0" y="232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2007474" y="1709672"/>
            <a:ext cx="5697276" cy="234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Завдання педагога </a:t>
            </a:r>
          </a:p>
        </p:txBody>
      </p:sp>
      <p:sp>
        <p:nvSpPr>
          <p:cNvPr id="5" name="Freeform 5"/>
          <p:cNvSpPr/>
          <p:nvPr/>
        </p:nvSpPr>
        <p:spPr>
          <a:xfrm rot="7197579">
            <a:off x="10491518" y="5373018"/>
            <a:ext cx="8359194" cy="10946563"/>
          </a:xfrm>
          <a:custGeom>
            <a:avLst/>
            <a:gdLst/>
            <a:ahLst/>
            <a:cxnLst/>
            <a:rect l="l" t="t" r="r" b="b"/>
            <a:pathLst>
              <a:path w="8359194" h="10946563">
                <a:moveTo>
                  <a:pt x="0" y="0"/>
                </a:moveTo>
                <a:lnTo>
                  <a:pt x="8359194" y="0"/>
                </a:lnTo>
                <a:lnTo>
                  <a:pt x="8359194" y="10946563"/>
                </a:lnTo>
                <a:lnTo>
                  <a:pt x="0" y="109465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0785976" y="0"/>
            <a:ext cx="10287000" cy="102870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81610" y="-181610"/>
              <a:ext cx="6713221" cy="6713221"/>
            </a:xfrm>
            <a:custGeom>
              <a:avLst/>
              <a:gdLst/>
              <a:ahLst/>
              <a:cxnLst/>
              <a:rect l="l" t="t" r="r" b="b"/>
              <a:pathLst>
                <a:path w="6713221" h="6713221">
                  <a:moveTo>
                    <a:pt x="5986780" y="726440"/>
                  </a:moveTo>
                  <a:cubicBezTo>
                    <a:pt x="5260340" y="0"/>
                    <a:pt x="4083050" y="0"/>
                    <a:pt x="3356610" y="726440"/>
                  </a:cubicBezTo>
                  <a:cubicBezTo>
                    <a:pt x="2630170" y="0"/>
                    <a:pt x="1452880" y="0"/>
                    <a:pt x="726440" y="726440"/>
                  </a:cubicBezTo>
                  <a:cubicBezTo>
                    <a:pt x="0" y="1452880"/>
                    <a:pt x="0" y="2630170"/>
                    <a:pt x="726440" y="3356610"/>
                  </a:cubicBezTo>
                  <a:cubicBezTo>
                    <a:pt x="0" y="4083050"/>
                    <a:pt x="0" y="5260340"/>
                    <a:pt x="726440" y="5986780"/>
                  </a:cubicBezTo>
                  <a:cubicBezTo>
                    <a:pt x="1452880" y="6713221"/>
                    <a:pt x="2630170" y="6713220"/>
                    <a:pt x="3356610" y="5986780"/>
                  </a:cubicBezTo>
                  <a:cubicBezTo>
                    <a:pt x="4083050" y="6713220"/>
                    <a:pt x="5260340" y="6713220"/>
                    <a:pt x="5986780" y="5986780"/>
                  </a:cubicBezTo>
                  <a:cubicBezTo>
                    <a:pt x="6713221" y="5260340"/>
                    <a:pt x="6713220" y="4083050"/>
                    <a:pt x="5986780" y="3356610"/>
                  </a:cubicBezTo>
                  <a:cubicBezTo>
                    <a:pt x="6713220" y="2630170"/>
                    <a:pt x="6713220" y="1452880"/>
                    <a:pt x="5986780" y="7264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5400000">
            <a:off x="-7013864" y="2244436"/>
            <a:ext cx="10287000" cy="5798127"/>
          </a:xfrm>
          <a:custGeom>
            <a:avLst/>
            <a:gdLst/>
            <a:ahLst/>
            <a:cxnLst/>
            <a:rect l="l" t="t" r="r" b="b"/>
            <a:pathLst>
              <a:path w="10287000" h="5798127">
                <a:moveTo>
                  <a:pt x="0" y="0"/>
                </a:moveTo>
                <a:lnTo>
                  <a:pt x="10287000" y="0"/>
                </a:lnTo>
                <a:lnTo>
                  <a:pt x="10287000" y="5798128"/>
                </a:lnTo>
                <a:lnTo>
                  <a:pt x="0" y="57981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7544950" y="7421622"/>
            <a:ext cx="2100151" cy="1836678"/>
          </a:xfrm>
          <a:custGeom>
            <a:avLst/>
            <a:gdLst/>
            <a:ahLst/>
            <a:cxnLst/>
            <a:rect l="l" t="t" r="r" b="b"/>
            <a:pathLst>
              <a:path w="2100151" h="1836678">
                <a:moveTo>
                  <a:pt x="0" y="0"/>
                </a:moveTo>
                <a:lnTo>
                  <a:pt x="2100151" y="0"/>
                </a:lnTo>
                <a:lnTo>
                  <a:pt x="2100151" y="1836678"/>
                </a:lnTo>
                <a:lnTo>
                  <a:pt x="0" y="18366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841939" y="1028700"/>
            <a:ext cx="2349110" cy="2127012"/>
          </a:xfrm>
          <a:custGeom>
            <a:avLst/>
            <a:gdLst/>
            <a:ahLst/>
            <a:cxnLst/>
            <a:rect l="l" t="t" r="r" b="b"/>
            <a:pathLst>
              <a:path w="2349110" h="2127012">
                <a:moveTo>
                  <a:pt x="0" y="0"/>
                </a:moveTo>
                <a:lnTo>
                  <a:pt x="2349110" y="0"/>
                </a:lnTo>
                <a:lnTo>
                  <a:pt x="2349110" y="2127012"/>
                </a:lnTo>
                <a:lnTo>
                  <a:pt x="0" y="212701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1782536">
            <a:off x="2874020" y="-3243739"/>
            <a:ext cx="4349654" cy="5695976"/>
          </a:xfrm>
          <a:custGeom>
            <a:avLst/>
            <a:gdLst/>
            <a:ahLst/>
            <a:cxnLst/>
            <a:rect l="l" t="t" r="r" b="b"/>
            <a:pathLst>
              <a:path w="4349654" h="5695976">
                <a:moveTo>
                  <a:pt x="0" y="0"/>
                </a:moveTo>
                <a:lnTo>
                  <a:pt x="4349655" y="0"/>
                </a:lnTo>
                <a:lnTo>
                  <a:pt x="4349655" y="5695976"/>
                </a:lnTo>
                <a:lnTo>
                  <a:pt x="0" y="56959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2007474" y="4848542"/>
            <a:ext cx="7797427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5" lvl="1" indent="-291472" algn="l">
              <a:lnSpc>
                <a:spcPts val="3240"/>
              </a:lnSpc>
              <a:buFont typeface="Arial"/>
              <a:buChar char="•"/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сприяти  визначенню та усвідомленню факторів, що впливають на психічне здоров’я; </a:t>
            </a:r>
          </a:p>
          <a:p>
            <a:pPr marL="582945" lvl="1" indent="-291472" algn="l">
              <a:lnSpc>
                <a:spcPts val="3240"/>
              </a:lnSpc>
              <a:buFont typeface="Arial"/>
              <a:buChar char="•"/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формувати у здобувачів освіти знання, вміння, навички, спрямовані на збереження, зміцнення і розвиток ментального здоров’я;</a:t>
            </a:r>
          </a:p>
          <a:p>
            <a:pPr marL="0" lvl="0" indent="0" algn="l">
              <a:lnSpc>
                <a:spcPts val="3240"/>
              </a:lnSpc>
            </a:pPr>
            <a:endParaRPr lang="en-US" sz="2700" spc="-94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07474" y="7616885"/>
            <a:ext cx="5537476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45" lvl="1" indent="-291472" algn="l">
              <a:lnSpc>
                <a:spcPts val="3240"/>
              </a:lnSpc>
              <a:buFont typeface="Arial"/>
              <a:buChar char="•"/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виховувати відповідальне ставлення до здоров’я; почуття особистої відповідальності; </a:t>
            </a:r>
          </a:p>
          <a:p>
            <a:pPr marL="582945" lvl="1" indent="-291472" algn="l">
              <a:lnSpc>
                <a:spcPts val="3240"/>
              </a:lnSpc>
              <a:buFont typeface="Arial"/>
              <a:buChar char="•"/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формувати інформаційну компетентність здобувачів освіти.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60000">
            <a:off x="538625" y="607484"/>
            <a:ext cx="10436707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Робота в командах</a:t>
            </a:r>
          </a:p>
        </p:txBody>
      </p:sp>
      <p:sp>
        <p:nvSpPr>
          <p:cNvPr id="4" name="Freeform 4"/>
          <p:cNvSpPr/>
          <p:nvPr/>
        </p:nvSpPr>
        <p:spPr>
          <a:xfrm rot="-8787401">
            <a:off x="-1335308" y="5808308"/>
            <a:ext cx="10640061" cy="7873645"/>
          </a:xfrm>
          <a:custGeom>
            <a:avLst/>
            <a:gdLst/>
            <a:ahLst/>
            <a:cxnLst/>
            <a:rect l="l" t="t" r="r" b="b"/>
            <a:pathLst>
              <a:path w="10640061" h="7873645">
                <a:moveTo>
                  <a:pt x="0" y="0"/>
                </a:moveTo>
                <a:lnTo>
                  <a:pt x="10640061" y="0"/>
                </a:lnTo>
                <a:lnTo>
                  <a:pt x="10640061" y="7873645"/>
                </a:lnTo>
                <a:lnTo>
                  <a:pt x="0" y="78736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779557" y="4052108"/>
            <a:ext cx="8364443" cy="5518171"/>
            <a:chOff x="0" y="0"/>
            <a:chExt cx="9625330" cy="6350000"/>
          </a:xfrm>
        </p:grpSpPr>
        <p:sp>
          <p:nvSpPr>
            <p:cNvPr id="6" name="Freeform 6"/>
            <p:cNvSpPr/>
            <p:nvPr/>
          </p:nvSpPr>
          <p:spPr>
            <a:xfrm>
              <a:off x="-260350" y="-228600"/>
              <a:ext cx="10110470" cy="6808470"/>
            </a:xfrm>
            <a:custGeom>
              <a:avLst/>
              <a:gdLst/>
              <a:ahLst/>
              <a:cxnLst/>
              <a:rect l="l" t="t" r="r" b="b"/>
              <a:pathLst>
                <a:path w="10110470" h="6808470">
                  <a:moveTo>
                    <a:pt x="9846310" y="1750060"/>
                  </a:moveTo>
                  <a:cubicBezTo>
                    <a:pt x="9591040" y="982980"/>
                    <a:pt x="8172450" y="759460"/>
                    <a:pt x="6630670" y="1224280"/>
                  </a:cubicBezTo>
                  <a:cubicBezTo>
                    <a:pt x="6623050" y="1186180"/>
                    <a:pt x="6612890" y="1146810"/>
                    <a:pt x="6600190" y="1108710"/>
                  </a:cubicBezTo>
                  <a:cubicBezTo>
                    <a:pt x="6336030" y="313690"/>
                    <a:pt x="5126990" y="0"/>
                    <a:pt x="3901440" y="407670"/>
                  </a:cubicBezTo>
                  <a:cubicBezTo>
                    <a:pt x="2675890" y="815340"/>
                    <a:pt x="1896110" y="1790700"/>
                    <a:pt x="2161540" y="2585720"/>
                  </a:cubicBezTo>
                  <a:cubicBezTo>
                    <a:pt x="2161540" y="2585720"/>
                    <a:pt x="2161540" y="2585720"/>
                    <a:pt x="2161540" y="2586990"/>
                  </a:cubicBezTo>
                  <a:cubicBezTo>
                    <a:pt x="805180" y="3321050"/>
                    <a:pt x="0" y="4420870"/>
                    <a:pt x="336550" y="5128260"/>
                  </a:cubicBezTo>
                  <a:cubicBezTo>
                    <a:pt x="619760" y="5722620"/>
                    <a:pt x="1626870" y="5863590"/>
                    <a:pt x="2786380" y="5543550"/>
                  </a:cubicBezTo>
                  <a:cubicBezTo>
                    <a:pt x="2795270" y="5595620"/>
                    <a:pt x="2807970" y="5647690"/>
                    <a:pt x="2824480" y="5699760"/>
                  </a:cubicBezTo>
                  <a:cubicBezTo>
                    <a:pt x="3088640" y="6494780"/>
                    <a:pt x="4297680" y="6808470"/>
                    <a:pt x="5523230" y="6400800"/>
                  </a:cubicBezTo>
                  <a:cubicBezTo>
                    <a:pt x="6748780" y="5993130"/>
                    <a:pt x="7528560" y="5016500"/>
                    <a:pt x="7264400" y="4221480"/>
                  </a:cubicBezTo>
                  <a:cubicBezTo>
                    <a:pt x="7263130" y="4216400"/>
                    <a:pt x="7260590" y="4212590"/>
                    <a:pt x="7259320" y="4207510"/>
                  </a:cubicBezTo>
                  <a:cubicBezTo>
                    <a:pt x="7312660" y="4191000"/>
                    <a:pt x="7366000" y="4174490"/>
                    <a:pt x="7419340" y="4156710"/>
                  </a:cubicBezTo>
                  <a:cubicBezTo>
                    <a:pt x="9024620" y="3622040"/>
                    <a:pt x="10110470" y="2545080"/>
                    <a:pt x="9846310" y="175006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822485">
            <a:off x="6179518" y="2399754"/>
            <a:ext cx="1011315" cy="1137471"/>
          </a:xfrm>
          <a:custGeom>
            <a:avLst/>
            <a:gdLst/>
            <a:ahLst/>
            <a:cxnLst/>
            <a:rect l="l" t="t" r="r" b="b"/>
            <a:pathLst>
              <a:path w="1011315" h="1137471">
                <a:moveTo>
                  <a:pt x="0" y="0"/>
                </a:moveTo>
                <a:lnTo>
                  <a:pt x="1011315" y="0"/>
                </a:lnTo>
                <a:lnTo>
                  <a:pt x="1011315" y="1137471"/>
                </a:lnTo>
                <a:lnTo>
                  <a:pt x="0" y="11374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785717">
            <a:off x="10589121" y="-1881267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7" y="0"/>
                </a:lnTo>
                <a:lnTo>
                  <a:pt x="9269207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793336" flipV="1">
            <a:off x="10728111" y="3237742"/>
            <a:ext cx="1495432" cy="2087532"/>
          </a:xfrm>
          <a:custGeom>
            <a:avLst/>
            <a:gdLst/>
            <a:ahLst/>
            <a:cxnLst/>
            <a:rect l="l" t="t" r="r" b="b"/>
            <a:pathLst>
              <a:path w="1495432" h="2087532">
                <a:moveTo>
                  <a:pt x="0" y="2087533"/>
                </a:moveTo>
                <a:lnTo>
                  <a:pt x="1495433" y="2087533"/>
                </a:lnTo>
                <a:lnTo>
                  <a:pt x="1495433" y="0"/>
                </a:lnTo>
                <a:lnTo>
                  <a:pt x="0" y="0"/>
                </a:lnTo>
                <a:lnTo>
                  <a:pt x="0" y="2087533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398702">
            <a:off x="1163493" y="3984066"/>
            <a:ext cx="1204638" cy="1296577"/>
          </a:xfrm>
          <a:custGeom>
            <a:avLst/>
            <a:gdLst/>
            <a:ahLst/>
            <a:cxnLst/>
            <a:rect l="l" t="t" r="r" b="b"/>
            <a:pathLst>
              <a:path w="1204638" h="1296577">
                <a:moveTo>
                  <a:pt x="0" y="0"/>
                </a:moveTo>
                <a:lnTo>
                  <a:pt x="1204638" y="0"/>
                </a:lnTo>
                <a:lnTo>
                  <a:pt x="1204638" y="1296577"/>
                </a:lnTo>
                <a:lnTo>
                  <a:pt x="0" y="1296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2256044">
            <a:off x="7465526" y="1001243"/>
            <a:ext cx="5775989" cy="3386174"/>
          </a:xfrm>
          <a:custGeom>
            <a:avLst/>
            <a:gdLst/>
            <a:ahLst/>
            <a:cxnLst/>
            <a:rect l="l" t="t" r="r" b="b"/>
            <a:pathLst>
              <a:path w="5775989" h="3386174">
                <a:moveTo>
                  <a:pt x="0" y="0"/>
                </a:moveTo>
                <a:lnTo>
                  <a:pt x="5775990" y="0"/>
                </a:lnTo>
                <a:lnTo>
                  <a:pt x="5775990" y="3386174"/>
                </a:lnTo>
                <a:lnTo>
                  <a:pt x="0" y="338617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6105894" y="512445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0136881" y="5362575"/>
            <a:ext cx="7357978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1. Вміти домовлятися.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2. Зважати на думку колег.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3. Слідкувати за тим, щоб команда правильно виконувала завдання.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4. Слідкувати за часом виконання завдань.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5. Приймати рішення колегіально.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6. Оголошувати відповіді на завдання стисло, конкретно.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7. Дотримуватися правил вихованості та почуття такту до своїх суперників.</a:t>
            </a:r>
          </a:p>
          <a:p>
            <a:pPr algn="l">
              <a:lnSpc>
                <a:spcPts val="3240"/>
              </a:lnSpc>
            </a:pPr>
            <a:endParaRPr lang="en-US" sz="2700" spc="-94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  <a:p>
            <a:pPr marL="0" lvl="0" indent="0" algn="l">
              <a:lnSpc>
                <a:spcPts val="3240"/>
              </a:lnSpc>
            </a:pPr>
            <a:endParaRPr lang="en-US" sz="2700" spc="-94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4" name="TextBox 14"/>
          <p:cNvSpPr txBox="1"/>
          <p:nvPr/>
        </p:nvSpPr>
        <p:spPr>
          <a:xfrm rot="-1335293">
            <a:off x="8764748" y="2234076"/>
            <a:ext cx="3181154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</a:pPr>
            <a:r>
              <a:rPr lang="en-US" sz="4800" b="1" spc="-168">
                <a:solidFill>
                  <a:srgbClr val="FD7271"/>
                </a:solidFill>
                <a:latin typeface="Saira Bold"/>
                <a:ea typeface="Saira Bold"/>
                <a:cs typeface="Saira Bold"/>
                <a:sym typeface="Saira Bold"/>
              </a:rPr>
              <a:t>Правила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55317" y="2478202"/>
            <a:ext cx="8388683" cy="234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Піраміда зі стаканчиків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0283536" y="2244436"/>
            <a:ext cx="10287000" cy="5798127"/>
          </a:xfrm>
          <a:custGeom>
            <a:avLst/>
            <a:gdLst/>
            <a:ahLst/>
            <a:cxnLst/>
            <a:rect l="l" t="t" r="r" b="b"/>
            <a:pathLst>
              <a:path w="10287000" h="5798127">
                <a:moveTo>
                  <a:pt x="0" y="0"/>
                </a:moveTo>
                <a:lnTo>
                  <a:pt x="10287000" y="0"/>
                </a:lnTo>
                <a:lnTo>
                  <a:pt x="10287000" y="5798128"/>
                </a:lnTo>
                <a:lnTo>
                  <a:pt x="0" y="5798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5400000">
            <a:off x="6024846" y="3754475"/>
            <a:ext cx="10287000" cy="2778050"/>
          </a:xfrm>
          <a:custGeom>
            <a:avLst/>
            <a:gdLst/>
            <a:ahLst/>
            <a:cxnLst/>
            <a:rect l="l" t="t" r="r" b="b"/>
            <a:pathLst>
              <a:path w="10287000" h="2778050">
                <a:moveTo>
                  <a:pt x="0" y="0"/>
                </a:moveTo>
                <a:lnTo>
                  <a:pt x="10287000" y="0"/>
                </a:lnTo>
                <a:lnTo>
                  <a:pt x="10287000" y="2778050"/>
                </a:lnTo>
                <a:lnTo>
                  <a:pt x="0" y="27780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8712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0089052">
            <a:off x="-1490596" y="-4479008"/>
            <a:ext cx="9534203" cy="7055310"/>
          </a:xfrm>
          <a:custGeom>
            <a:avLst/>
            <a:gdLst/>
            <a:ahLst/>
            <a:cxnLst/>
            <a:rect l="l" t="t" r="r" b="b"/>
            <a:pathLst>
              <a:path w="9534203" h="7055310">
                <a:moveTo>
                  <a:pt x="0" y="0"/>
                </a:moveTo>
                <a:lnTo>
                  <a:pt x="9534203" y="0"/>
                </a:lnTo>
                <a:lnTo>
                  <a:pt x="9534203" y="7055310"/>
                </a:lnTo>
                <a:lnTo>
                  <a:pt x="0" y="7055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743217">
            <a:off x="242382" y="9965460"/>
            <a:ext cx="9893897" cy="7321484"/>
          </a:xfrm>
          <a:custGeom>
            <a:avLst/>
            <a:gdLst/>
            <a:ahLst/>
            <a:cxnLst/>
            <a:rect l="l" t="t" r="r" b="b"/>
            <a:pathLst>
              <a:path w="9893897" h="7321484">
                <a:moveTo>
                  <a:pt x="0" y="0"/>
                </a:moveTo>
                <a:lnTo>
                  <a:pt x="9893897" y="0"/>
                </a:lnTo>
                <a:lnTo>
                  <a:pt x="9893897" y="7321484"/>
                </a:lnTo>
                <a:lnTo>
                  <a:pt x="0" y="7321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10646885" y="8032607"/>
            <a:ext cx="6980008" cy="1783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955"/>
              </a:lnSpc>
              <a:spcBef>
                <a:spcPct val="0"/>
              </a:spcBef>
            </a:pPr>
            <a:r>
              <a:rPr lang="en-US" sz="6500" b="1" spc="-227">
                <a:solidFill>
                  <a:srgbClr val="F7F9F7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Головне: отримай задоволення</a:t>
            </a:r>
          </a:p>
        </p:txBody>
      </p:sp>
      <p:sp>
        <p:nvSpPr>
          <p:cNvPr id="9" name="Freeform 9"/>
          <p:cNvSpPr/>
          <p:nvPr/>
        </p:nvSpPr>
        <p:spPr>
          <a:xfrm>
            <a:off x="10806396" y="7620173"/>
            <a:ext cx="1910629" cy="79899"/>
          </a:xfrm>
          <a:custGeom>
            <a:avLst/>
            <a:gdLst/>
            <a:ahLst/>
            <a:cxnLst/>
            <a:rect l="l" t="t" r="r" b="b"/>
            <a:pathLst>
              <a:path w="1910629" h="79899">
                <a:moveTo>
                  <a:pt x="0" y="0"/>
                </a:moveTo>
                <a:lnTo>
                  <a:pt x="1910629" y="0"/>
                </a:lnTo>
                <a:lnTo>
                  <a:pt x="1910629" y="79899"/>
                </a:lnTo>
                <a:lnTo>
                  <a:pt x="0" y="7989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918921" y="-172420"/>
            <a:ext cx="9632720" cy="8012577"/>
            <a:chOff x="0" y="0"/>
            <a:chExt cx="7633970" cy="6350000"/>
          </a:xfrm>
        </p:grpSpPr>
        <p:sp>
          <p:nvSpPr>
            <p:cNvPr id="11" name="Freeform 11"/>
            <p:cNvSpPr/>
            <p:nvPr/>
          </p:nvSpPr>
          <p:spPr>
            <a:xfrm>
              <a:off x="-492760" y="-508000"/>
              <a:ext cx="8544560" cy="7181850"/>
            </a:xfrm>
            <a:custGeom>
              <a:avLst/>
              <a:gdLst/>
              <a:ahLst/>
              <a:cxnLst/>
              <a:rect l="l" t="t" r="r" b="b"/>
              <a:pathLst>
                <a:path w="8544560" h="7181850">
                  <a:moveTo>
                    <a:pt x="6430010" y="631190"/>
                  </a:moveTo>
                  <a:cubicBezTo>
                    <a:pt x="7580630" y="1028700"/>
                    <a:pt x="7470140" y="2660650"/>
                    <a:pt x="6788150" y="3429000"/>
                  </a:cubicBezTo>
                  <a:cubicBezTo>
                    <a:pt x="6788150" y="3429000"/>
                    <a:pt x="8544560" y="3872230"/>
                    <a:pt x="8034020" y="5100320"/>
                  </a:cubicBezTo>
                  <a:cubicBezTo>
                    <a:pt x="7522210" y="6328410"/>
                    <a:pt x="5816600" y="5373370"/>
                    <a:pt x="5816600" y="5373370"/>
                  </a:cubicBezTo>
                  <a:cubicBezTo>
                    <a:pt x="5816600" y="5373370"/>
                    <a:pt x="5850890" y="6840220"/>
                    <a:pt x="4434840" y="6858000"/>
                  </a:cubicBezTo>
                  <a:cubicBezTo>
                    <a:pt x="3018790" y="6875780"/>
                    <a:pt x="2933700" y="5971540"/>
                    <a:pt x="2933700" y="5971540"/>
                  </a:cubicBezTo>
                  <a:cubicBezTo>
                    <a:pt x="2933700" y="5971540"/>
                    <a:pt x="1397000" y="7181850"/>
                    <a:pt x="698500" y="5816600"/>
                  </a:cubicBezTo>
                  <a:cubicBezTo>
                    <a:pt x="0" y="4451350"/>
                    <a:pt x="1313180" y="3530600"/>
                    <a:pt x="1313180" y="3530600"/>
                  </a:cubicBezTo>
                  <a:cubicBezTo>
                    <a:pt x="1313180" y="3530600"/>
                    <a:pt x="800100" y="2200910"/>
                    <a:pt x="1943100" y="1586230"/>
                  </a:cubicBezTo>
                  <a:cubicBezTo>
                    <a:pt x="3086100" y="971550"/>
                    <a:pt x="3870960" y="1996440"/>
                    <a:pt x="3870960" y="1996440"/>
                  </a:cubicBezTo>
                  <a:cubicBezTo>
                    <a:pt x="3870960" y="1996440"/>
                    <a:pt x="4603750" y="0"/>
                    <a:pt x="6430010" y="631190"/>
                  </a:cubicBez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822485">
            <a:off x="8012312" y="1132328"/>
            <a:ext cx="1011315" cy="1137471"/>
          </a:xfrm>
          <a:custGeom>
            <a:avLst/>
            <a:gdLst/>
            <a:ahLst/>
            <a:cxnLst/>
            <a:rect l="l" t="t" r="r" b="b"/>
            <a:pathLst>
              <a:path w="1011315" h="1137471">
                <a:moveTo>
                  <a:pt x="0" y="0"/>
                </a:moveTo>
                <a:lnTo>
                  <a:pt x="1011315" y="0"/>
                </a:lnTo>
                <a:lnTo>
                  <a:pt x="1011315" y="1137471"/>
                </a:lnTo>
                <a:lnTo>
                  <a:pt x="0" y="1137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1028700" y="5972348"/>
            <a:ext cx="8115300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Гра-вправа вимагатиме від учасників терпіння та розуміння один одного.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Чому навчить гра:</a:t>
            </a:r>
          </a:p>
          <a:p>
            <a:pPr algn="l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Командній роботі, умінню слухати та ставити себе на місце іншого, терпінню, зосередженості, здатності шукати компроміси для вирішення проблеми.</a:t>
            </a:r>
          </a:p>
          <a:p>
            <a:pPr marL="0" lvl="0" indent="0" algn="l">
              <a:lnSpc>
                <a:spcPts val="3240"/>
              </a:lnSpc>
            </a:pPr>
            <a:endParaRPr lang="en-US" sz="2700" spc="-94">
              <a:solidFill>
                <a:srgbClr val="51604D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629433" y="4194366"/>
            <a:ext cx="2098190" cy="87743"/>
          </a:xfrm>
          <a:custGeom>
            <a:avLst/>
            <a:gdLst/>
            <a:ahLst/>
            <a:cxnLst/>
            <a:rect l="l" t="t" r="r" b="b"/>
            <a:pathLst>
              <a:path w="2098190" h="87743">
                <a:moveTo>
                  <a:pt x="2098190" y="0"/>
                </a:moveTo>
                <a:lnTo>
                  <a:pt x="0" y="0"/>
                </a:lnTo>
                <a:lnTo>
                  <a:pt x="0" y="87743"/>
                </a:lnTo>
                <a:lnTo>
                  <a:pt x="2098190" y="87743"/>
                </a:lnTo>
                <a:lnTo>
                  <a:pt x="209819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63964">
            <a:off x="16047039" y="-2781240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9746981">
            <a:off x="6147067" y="-3542185"/>
            <a:ext cx="9269207" cy="5055931"/>
          </a:xfrm>
          <a:custGeom>
            <a:avLst/>
            <a:gdLst/>
            <a:ahLst/>
            <a:cxnLst/>
            <a:rect l="l" t="t" r="r" b="b"/>
            <a:pathLst>
              <a:path w="9269207" h="5055931">
                <a:moveTo>
                  <a:pt x="0" y="0"/>
                </a:moveTo>
                <a:lnTo>
                  <a:pt x="9269207" y="0"/>
                </a:lnTo>
                <a:lnTo>
                  <a:pt x="9269207" y="5055931"/>
                </a:lnTo>
                <a:lnTo>
                  <a:pt x="0" y="5055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05356">
            <a:off x="8683454" y="28175"/>
            <a:ext cx="16596753" cy="9052775"/>
          </a:xfrm>
          <a:custGeom>
            <a:avLst/>
            <a:gdLst/>
            <a:ahLst/>
            <a:cxnLst/>
            <a:rect l="l" t="t" r="r" b="b"/>
            <a:pathLst>
              <a:path w="16596753" h="9052775">
                <a:moveTo>
                  <a:pt x="0" y="0"/>
                </a:moveTo>
                <a:lnTo>
                  <a:pt x="16596753" y="0"/>
                </a:lnTo>
                <a:lnTo>
                  <a:pt x="16596753" y="9052775"/>
                </a:lnTo>
                <a:lnTo>
                  <a:pt x="0" y="9052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1181">
            <a:off x="-1267615" y="1794845"/>
            <a:ext cx="10118963" cy="5519434"/>
          </a:xfrm>
          <a:custGeom>
            <a:avLst/>
            <a:gdLst/>
            <a:ahLst/>
            <a:cxnLst/>
            <a:rect l="l" t="t" r="r" b="b"/>
            <a:pathLst>
              <a:path w="10118963" h="5519434">
                <a:moveTo>
                  <a:pt x="0" y="0"/>
                </a:moveTo>
                <a:lnTo>
                  <a:pt x="10118963" y="0"/>
                </a:lnTo>
                <a:lnTo>
                  <a:pt x="10118963" y="5519435"/>
                </a:lnTo>
                <a:lnTo>
                  <a:pt x="0" y="5519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39344" y="2000457"/>
            <a:ext cx="4825966" cy="482596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882140"/>
                    <a:pt x="5858510" y="1423670"/>
                    <a:pt x="5052060" y="1292860"/>
                  </a:cubicBezTo>
                  <a:cubicBezTo>
                    <a:pt x="4913630" y="490220"/>
                    <a:pt x="4437380" y="0"/>
                    <a:pt x="3175000" y="0"/>
                  </a:cubicBezTo>
                  <a:cubicBezTo>
                    <a:pt x="1882140" y="0"/>
                    <a:pt x="1423670" y="491490"/>
                    <a:pt x="1292860" y="1297940"/>
                  </a:cubicBezTo>
                  <a:cubicBezTo>
                    <a:pt x="490220" y="1436370"/>
                    <a:pt x="0" y="1912620"/>
                    <a:pt x="0" y="3175000"/>
                  </a:cubicBezTo>
                  <a:cubicBezTo>
                    <a:pt x="0" y="4467860"/>
                    <a:pt x="491490" y="4926330"/>
                    <a:pt x="1297940" y="5057140"/>
                  </a:cubicBezTo>
                  <a:cubicBezTo>
                    <a:pt x="1436370" y="5859780"/>
                    <a:pt x="1912620" y="6350000"/>
                    <a:pt x="3175000" y="6350000"/>
                  </a:cubicBezTo>
                  <a:cubicBezTo>
                    <a:pt x="4467860" y="6350000"/>
                    <a:pt x="4926330" y="5858510"/>
                    <a:pt x="5057140" y="5052060"/>
                  </a:cubicBezTo>
                  <a:cubicBezTo>
                    <a:pt x="5859780" y="4913630"/>
                    <a:pt x="6350000" y="4437380"/>
                    <a:pt x="6350000" y="3175000"/>
                  </a:cubicBezTo>
                  <a:close/>
                </a:path>
              </a:pathLst>
            </a:cu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5400000">
            <a:off x="304423" y="91243"/>
            <a:ext cx="869843" cy="1005071"/>
          </a:xfrm>
          <a:custGeom>
            <a:avLst/>
            <a:gdLst/>
            <a:ahLst/>
            <a:cxnLst/>
            <a:rect l="l" t="t" r="r" b="b"/>
            <a:pathLst>
              <a:path w="869843" h="1005071">
                <a:moveTo>
                  <a:pt x="0" y="0"/>
                </a:moveTo>
                <a:lnTo>
                  <a:pt x="869843" y="0"/>
                </a:lnTo>
                <a:lnTo>
                  <a:pt x="869843" y="1005071"/>
                </a:lnTo>
                <a:lnTo>
                  <a:pt x="0" y="1005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973016">
            <a:off x="16383143" y="1426681"/>
            <a:ext cx="1197373" cy="1224081"/>
          </a:xfrm>
          <a:custGeom>
            <a:avLst/>
            <a:gdLst/>
            <a:ahLst/>
            <a:cxnLst/>
            <a:rect l="l" t="t" r="r" b="b"/>
            <a:pathLst>
              <a:path w="1197373" h="1224081">
                <a:moveTo>
                  <a:pt x="0" y="0"/>
                </a:moveTo>
                <a:lnTo>
                  <a:pt x="1197374" y="0"/>
                </a:lnTo>
                <a:lnTo>
                  <a:pt x="1197374" y="1224081"/>
                </a:lnTo>
                <a:lnTo>
                  <a:pt x="0" y="1224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9304042" y="1244640"/>
            <a:ext cx="7129505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 spc="-140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«Ходьба і рух сприяють грі мозку і роботи думки».</a:t>
            </a:r>
          </a:p>
          <a:p>
            <a:pPr algn="r">
              <a:lnSpc>
                <a:spcPts val="4800"/>
              </a:lnSpc>
            </a:pPr>
            <a:r>
              <a:rPr lang="en-US" sz="4000" b="1" spc="-140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(Жан Жак Руссо)</a:t>
            </a:r>
          </a:p>
          <a:p>
            <a:pPr marL="0" lvl="0" indent="0" algn="l">
              <a:lnSpc>
                <a:spcPts val="4800"/>
              </a:lnSpc>
            </a:pPr>
            <a:endParaRPr lang="en-US" sz="4000" b="1" spc="-140">
              <a:solidFill>
                <a:srgbClr val="51604D"/>
              </a:solidFill>
              <a:latin typeface="Fahkwang Medium"/>
              <a:ea typeface="Fahkwang Medium"/>
              <a:cs typeface="Fahkwang Medium"/>
              <a:sym typeface="Fahkwang Medium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0302314" y="3683040"/>
            <a:ext cx="7166117" cy="7166117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1882140"/>
                    <a:pt x="491490" y="1423670"/>
                    <a:pt x="1297940" y="1292860"/>
                  </a:cubicBezTo>
                  <a:cubicBezTo>
                    <a:pt x="1436370" y="490220"/>
                    <a:pt x="1912620" y="0"/>
                    <a:pt x="3175000" y="0"/>
                  </a:cubicBezTo>
                  <a:cubicBezTo>
                    <a:pt x="4467860" y="0"/>
                    <a:pt x="4926330" y="491490"/>
                    <a:pt x="5057140" y="1297940"/>
                  </a:cubicBezTo>
                  <a:cubicBezTo>
                    <a:pt x="5859780" y="1436370"/>
                    <a:pt x="6350000" y="1912620"/>
                    <a:pt x="6350000" y="3175000"/>
                  </a:cubicBezTo>
                  <a:cubicBezTo>
                    <a:pt x="6350000" y="4467860"/>
                    <a:pt x="5858510" y="4926330"/>
                    <a:pt x="5052060" y="5057140"/>
                  </a:cubicBezTo>
                  <a:cubicBezTo>
                    <a:pt x="4913630" y="5859780"/>
                    <a:pt x="4437380" y="6350000"/>
                    <a:pt x="3175000" y="6350000"/>
                  </a:cubicBezTo>
                  <a:cubicBezTo>
                    <a:pt x="1882140" y="6350000"/>
                    <a:pt x="1423670" y="5858510"/>
                    <a:pt x="1292860" y="5052060"/>
                  </a:cubicBezTo>
                  <a:cubicBezTo>
                    <a:pt x="490220" y="4913630"/>
                    <a:pt x="0" y="4437380"/>
                    <a:pt x="0" y="3175000"/>
                  </a:cubicBezTo>
                  <a:close/>
                </a:path>
              </a:pathLst>
            </a:cu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 rot="-60000">
            <a:off x="509716" y="487037"/>
            <a:ext cx="10436707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Рух-це життя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1448" y="6864523"/>
            <a:ext cx="10398116" cy="282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2600" b="1" spc="-91">
                <a:solidFill>
                  <a:srgbClr val="51604D"/>
                </a:solidFill>
                <a:latin typeface="Fahkwang Bold"/>
                <a:ea typeface="Fahkwang Bold"/>
                <a:cs typeface="Fahkwang Bold"/>
                <a:sym typeface="Fahkwang Bold"/>
              </a:rPr>
              <a:t>У дитячому садочку діти рухаються багато. Саме у цей час відбуваються складні фізіологічні перебудови в організмі. Але активний рух має стати і метою № 1 і для педагога. Адже педагог – це взірець для дитини. Це має стати для всіх свідомою мотивацією до фізичної активності. </a:t>
            </a:r>
          </a:p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2600" b="1" spc="-91">
                <a:solidFill>
                  <a:srgbClr val="51604D"/>
                </a:solidFill>
                <a:latin typeface="Fahkwang Bold"/>
                <a:ea typeface="Fahkwang Bold"/>
                <a:cs typeface="Fahkwang Bold"/>
                <a:sym typeface="Fahkwang Bold"/>
              </a:rPr>
              <a:t>Стоп гіподинамія! Треба рухатися! </a:t>
            </a:r>
          </a:p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2600" b="1" spc="-91">
                <a:solidFill>
                  <a:srgbClr val="51604D"/>
                </a:solidFill>
                <a:latin typeface="Fahkwang Bold"/>
                <a:ea typeface="Fahkwang Bold"/>
                <a:cs typeface="Fahkwang Bold"/>
                <a:sym typeface="Fahkwang Bold"/>
              </a:rPr>
              <a:t>Вправа «Грація»: пронеси книгу на голові. Хто упустив – «спалився»)</a:t>
            </a:r>
            <a:r>
              <a:rPr lang="en-US" sz="2600" spc="-91">
                <a:solidFill>
                  <a:srgbClr val="51604D"/>
                </a:solidFill>
                <a:latin typeface="Fahkwang"/>
                <a:ea typeface="Fahkwang"/>
                <a:cs typeface="Fahkwang"/>
                <a:sym typeface="Fahkwang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95025" y="1522532"/>
            <a:ext cx="10654077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Музейна статуя</a:t>
            </a:r>
          </a:p>
        </p:txBody>
      </p:sp>
      <p:sp>
        <p:nvSpPr>
          <p:cNvPr id="4" name="Freeform 4"/>
          <p:cNvSpPr/>
          <p:nvPr/>
        </p:nvSpPr>
        <p:spPr>
          <a:xfrm rot="-2391399">
            <a:off x="-1448021" y="7152077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3663964">
            <a:off x="13683019" y="-3796704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992726">
            <a:off x="11382723" y="-4040963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3663964">
            <a:off x="17619905" y="-1126075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2391399">
            <a:off x="2941843" y="9992897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2391399">
            <a:off x="-4113183" y="2337684"/>
            <a:ext cx="4481922" cy="4607583"/>
          </a:xfrm>
          <a:custGeom>
            <a:avLst/>
            <a:gdLst/>
            <a:ahLst/>
            <a:cxnLst/>
            <a:rect l="l" t="t" r="r" b="b"/>
            <a:pathLst>
              <a:path w="4481922" h="4607583">
                <a:moveTo>
                  <a:pt x="0" y="0"/>
                </a:moveTo>
                <a:lnTo>
                  <a:pt x="4481922" y="0"/>
                </a:lnTo>
                <a:lnTo>
                  <a:pt x="4481922" y="4607583"/>
                </a:lnTo>
                <a:lnTo>
                  <a:pt x="0" y="460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465125" y="4253533"/>
            <a:ext cx="5746362" cy="5307549"/>
          </a:xfrm>
          <a:custGeom>
            <a:avLst/>
            <a:gdLst/>
            <a:ahLst/>
            <a:cxnLst/>
            <a:rect l="l" t="t" r="r" b="b"/>
            <a:pathLst>
              <a:path w="5746362" h="5307549">
                <a:moveTo>
                  <a:pt x="0" y="0"/>
                </a:moveTo>
                <a:lnTo>
                  <a:pt x="5746362" y="0"/>
                </a:lnTo>
                <a:lnTo>
                  <a:pt x="5746362" y="5307549"/>
                </a:lnTo>
                <a:lnTo>
                  <a:pt x="0" y="5307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946912">
            <a:off x="11047656" y="7619233"/>
            <a:ext cx="8831460" cy="4817160"/>
          </a:xfrm>
          <a:custGeom>
            <a:avLst/>
            <a:gdLst/>
            <a:ahLst/>
            <a:cxnLst/>
            <a:rect l="l" t="t" r="r" b="b"/>
            <a:pathLst>
              <a:path w="8831460" h="4817160">
                <a:moveTo>
                  <a:pt x="0" y="0"/>
                </a:moveTo>
                <a:lnTo>
                  <a:pt x="8831460" y="0"/>
                </a:lnTo>
                <a:lnTo>
                  <a:pt x="8831460" y="4817160"/>
                </a:lnTo>
                <a:lnTo>
                  <a:pt x="0" y="4817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31758" y="4088708"/>
            <a:ext cx="5810902" cy="5367160"/>
          </a:xfrm>
          <a:custGeom>
            <a:avLst/>
            <a:gdLst/>
            <a:ahLst/>
            <a:cxnLst/>
            <a:rect l="l" t="t" r="r" b="b"/>
            <a:pathLst>
              <a:path w="5810902" h="5367160">
                <a:moveTo>
                  <a:pt x="0" y="0"/>
                </a:moveTo>
                <a:lnTo>
                  <a:pt x="5810902" y="0"/>
                </a:lnTo>
                <a:lnTo>
                  <a:pt x="5810902" y="5367161"/>
                </a:lnTo>
                <a:lnTo>
                  <a:pt x="0" y="5367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1744963" y="2916872"/>
            <a:ext cx="5871142" cy="5422800"/>
          </a:xfrm>
          <a:custGeom>
            <a:avLst/>
            <a:gdLst/>
            <a:ahLst/>
            <a:cxnLst/>
            <a:rect l="l" t="t" r="r" b="b"/>
            <a:pathLst>
              <a:path w="5871142" h="5422800">
                <a:moveTo>
                  <a:pt x="0" y="0"/>
                </a:moveTo>
                <a:lnTo>
                  <a:pt x="5871142" y="0"/>
                </a:lnTo>
                <a:lnTo>
                  <a:pt x="5871142" y="5422800"/>
                </a:lnTo>
                <a:lnTo>
                  <a:pt x="0" y="5422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74591">
            <a:off x="-1379859" y="-1775762"/>
            <a:ext cx="6731919" cy="3671956"/>
          </a:xfrm>
          <a:custGeom>
            <a:avLst/>
            <a:gdLst/>
            <a:ahLst/>
            <a:cxnLst/>
            <a:rect l="l" t="t" r="r" b="b"/>
            <a:pathLst>
              <a:path w="6731919" h="3671956">
                <a:moveTo>
                  <a:pt x="0" y="0"/>
                </a:moveTo>
                <a:lnTo>
                  <a:pt x="6731920" y="0"/>
                </a:lnTo>
                <a:lnTo>
                  <a:pt x="6731920" y="3671956"/>
                </a:lnTo>
                <a:lnTo>
                  <a:pt x="0" y="3671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90870">
            <a:off x="14444352" y="877106"/>
            <a:ext cx="2965371" cy="2668834"/>
          </a:xfrm>
          <a:custGeom>
            <a:avLst/>
            <a:gdLst/>
            <a:ahLst/>
            <a:cxnLst/>
            <a:rect l="l" t="t" r="r" b="b"/>
            <a:pathLst>
              <a:path w="2965371" h="2668834">
                <a:moveTo>
                  <a:pt x="0" y="0"/>
                </a:moveTo>
                <a:lnTo>
                  <a:pt x="2965371" y="0"/>
                </a:lnTo>
                <a:lnTo>
                  <a:pt x="2965371" y="2668834"/>
                </a:lnTo>
                <a:lnTo>
                  <a:pt x="0" y="2668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-1099494">
            <a:off x="11241721" y="3368588"/>
            <a:ext cx="5992499" cy="3992502"/>
          </a:xfrm>
          <a:custGeom>
            <a:avLst/>
            <a:gdLst/>
            <a:ahLst/>
            <a:cxnLst/>
            <a:rect l="l" t="t" r="r" b="b"/>
            <a:pathLst>
              <a:path w="5992499" h="3992502">
                <a:moveTo>
                  <a:pt x="0" y="0"/>
                </a:moveTo>
                <a:lnTo>
                  <a:pt x="5992499" y="0"/>
                </a:lnTo>
                <a:lnTo>
                  <a:pt x="5992499" y="3992502"/>
                </a:lnTo>
                <a:lnTo>
                  <a:pt x="0" y="3992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28523" y="4484257"/>
            <a:ext cx="9030512" cy="507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spc="-91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 Гравці збираються в одній кімнаті під назвою «музей». Один гравець стає ведучим, виходить із кімнати, рахує до двадцяти й повертається.</a:t>
            </a:r>
          </a:p>
          <a:p>
            <a:pPr algn="ctr">
              <a:lnSpc>
                <a:spcPts val="3120"/>
              </a:lnSpc>
            </a:pPr>
            <a:r>
              <a:rPr lang="en-US" sz="2600" spc="-91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 У цей час гравці приймають різні пози й завмирають, як музейні статуї. Входить ведучий, оглядає музейні експонати й поводиться так, як турист.</a:t>
            </a:r>
          </a:p>
          <a:p>
            <a:pPr algn="ctr">
              <a:lnSpc>
                <a:spcPts val="3120"/>
              </a:lnSpc>
            </a:pPr>
            <a:r>
              <a:rPr lang="en-US" sz="2600" spc="-91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 «Статуї» намагаються змінити своє положення непомітно для ведучого. Якщо ведучий зауважує рух «статуї», вона оживає і стає туристом.</a:t>
            </a:r>
          </a:p>
          <a:p>
            <a:pPr algn="ctr">
              <a:lnSpc>
                <a:spcPts val="3120"/>
              </a:lnSpc>
            </a:pPr>
            <a:r>
              <a:rPr lang="en-US" sz="2600" spc="-91">
                <a:solidFill>
                  <a:srgbClr val="F7F9F7"/>
                </a:solidFill>
                <a:latin typeface="Saira"/>
                <a:ea typeface="Saira"/>
                <a:cs typeface="Saira"/>
                <a:sym typeface="Saira"/>
              </a:rPr>
              <a:t> Продовжуйте гру, доки не залишиться одна «статуя». Гравець-«статуя», який залишився останнім, стає ведучим у наступному раунді.</a:t>
            </a:r>
          </a:p>
          <a:p>
            <a:pPr marL="0" lvl="0" indent="0" algn="ctr">
              <a:lnSpc>
                <a:spcPts val="3120"/>
              </a:lnSpc>
            </a:pPr>
            <a:endParaRPr lang="en-US" sz="2600" spc="-91">
              <a:solidFill>
                <a:srgbClr val="F7F9F7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28523" y="3403944"/>
            <a:ext cx="3799642" cy="37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800" b="1" spc="-98">
                <a:solidFill>
                  <a:srgbClr val="51604D"/>
                </a:solidFill>
                <a:latin typeface="Saira Medium"/>
                <a:ea typeface="Saira Medium"/>
                <a:cs typeface="Saira Medium"/>
                <a:sym typeface="Saira Medium"/>
              </a:rPr>
              <a:t>ПРАВИЛА ГРИ: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4459" y="603355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2" y="0"/>
                </a:lnTo>
                <a:lnTo>
                  <a:pt x="7859082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2606524" y="603355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35441" y="603355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14937121" y="0"/>
            <a:ext cx="10961827" cy="10287000"/>
            <a:chOff x="0" y="0"/>
            <a:chExt cx="676656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-7607758" y="0"/>
            <a:ext cx="10961827" cy="10287000"/>
            <a:chOff x="0" y="0"/>
            <a:chExt cx="676656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67830" cy="6350000"/>
            </a:xfrm>
            <a:custGeom>
              <a:avLst/>
              <a:gdLst/>
              <a:ahLst/>
              <a:cxnLst/>
              <a:rect l="l" t="t" r="r" b="b"/>
              <a:pathLst>
                <a:path w="6767830" h="635000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 rot="-5400000">
            <a:off x="14046630" y="419226"/>
            <a:ext cx="1144433" cy="1287194"/>
          </a:xfrm>
          <a:custGeom>
            <a:avLst/>
            <a:gdLst/>
            <a:ahLst/>
            <a:cxnLst/>
            <a:rect l="l" t="t" r="r" b="b"/>
            <a:pathLst>
              <a:path w="1144433" h="1287194">
                <a:moveTo>
                  <a:pt x="0" y="0"/>
                </a:moveTo>
                <a:lnTo>
                  <a:pt x="1144432" y="0"/>
                </a:lnTo>
                <a:lnTo>
                  <a:pt x="1144432" y="1287194"/>
                </a:lnTo>
                <a:lnTo>
                  <a:pt x="0" y="128719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5400000" flipV="1">
            <a:off x="647641" y="385103"/>
            <a:ext cx="1144433" cy="1287194"/>
          </a:xfrm>
          <a:custGeom>
            <a:avLst/>
            <a:gdLst/>
            <a:ahLst/>
            <a:cxnLst/>
            <a:rect l="l" t="t" r="r" b="b"/>
            <a:pathLst>
              <a:path w="1144433" h="1287194">
                <a:moveTo>
                  <a:pt x="0" y="1287194"/>
                </a:moveTo>
                <a:lnTo>
                  <a:pt x="1144433" y="1287194"/>
                </a:lnTo>
                <a:lnTo>
                  <a:pt x="1144433" y="0"/>
                </a:lnTo>
                <a:lnTo>
                  <a:pt x="0" y="0"/>
                </a:lnTo>
                <a:lnTo>
                  <a:pt x="0" y="1287194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604868" y="1918753"/>
            <a:ext cx="5688711" cy="8229600"/>
          </a:xfrm>
          <a:custGeom>
            <a:avLst/>
            <a:gdLst/>
            <a:ahLst/>
            <a:cxnLst/>
            <a:rect l="l" t="t" r="r" b="b"/>
            <a:pathLst>
              <a:path w="5688711" h="8229600">
                <a:moveTo>
                  <a:pt x="0" y="0"/>
                </a:moveTo>
                <a:lnTo>
                  <a:pt x="5688711" y="0"/>
                </a:lnTo>
                <a:lnTo>
                  <a:pt x="5688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606524" y="1918753"/>
            <a:ext cx="5688711" cy="8229600"/>
          </a:xfrm>
          <a:custGeom>
            <a:avLst/>
            <a:gdLst/>
            <a:ahLst/>
            <a:cxnLst/>
            <a:rect l="l" t="t" r="r" b="b"/>
            <a:pathLst>
              <a:path w="5688711" h="8229600">
                <a:moveTo>
                  <a:pt x="0" y="0"/>
                </a:moveTo>
                <a:lnTo>
                  <a:pt x="5688711" y="0"/>
                </a:lnTo>
                <a:lnTo>
                  <a:pt x="56887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39923" y="793819"/>
            <a:ext cx="10407209" cy="5971015"/>
          </a:xfrm>
          <a:custGeom>
            <a:avLst/>
            <a:gdLst/>
            <a:ahLst/>
            <a:cxnLst/>
            <a:rect l="l" t="t" r="r" b="b"/>
            <a:pathLst>
              <a:path w="10407209" h="5971015">
                <a:moveTo>
                  <a:pt x="0" y="0"/>
                </a:moveTo>
                <a:lnTo>
                  <a:pt x="10407209" y="0"/>
                </a:lnTo>
                <a:lnTo>
                  <a:pt x="10407209" y="5971016"/>
                </a:lnTo>
                <a:lnTo>
                  <a:pt x="0" y="597101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63454" y="566806"/>
            <a:ext cx="8127157" cy="53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00"/>
              </a:lnSpc>
              <a:spcBef>
                <a:spcPct val="0"/>
              </a:spcBef>
            </a:pPr>
            <a:r>
              <a:rPr lang="en-US" sz="4000" b="1" spc="-140">
                <a:solidFill>
                  <a:srgbClr val="51604D"/>
                </a:solidFill>
                <a:latin typeface="Saira Medium"/>
                <a:ea typeface="Saira Medium"/>
                <a:cs typeface="Saira Medium"/>
                <a:sym typeface="Saira Medium"/>
              </a:rPr>
              <a:t>ЗЛОВИ ЗА ХВІСТ ДРАКОНА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86347" y="6579126"/>
            <a:ext cx="11915306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·</a:t>
            </a:r>
            <a:r>
              <a:rPr lang="en-US" sz="2700" b="1" spc="-94">
                <a:solidFill>
                  <a:srgbClr val="51604D"/>
                </a:solidFill>
                <a:latin typeface="Saira Bold"/>
                <a:ea typeface="Saira Bold"/>
                <a:cs typeface="Saira Bold"/>
                <a:sym typeface="Saira Bold"/>
              </a:rPr>
              <a:t>Правила гри: </a:t>
            </a: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усі шикуються в колону і кладуть руку на плечі або пояс того хто стоїть попереду. Той, хто стоїть першим – голова дракона, останній – його хвіст. Далі починається найвеселіше. Голова дракона починає полювати за своїм хвостом. Ті гравці, хто ближче до хвоста, можуть всіляко допомагати йому «втекти» від голови, спритно тікаючи всім хвостом. Однак в спробах схопити хвостик і втекти від мисливця важливо, щоб колона не розсипалася і «дракон» не розвалився.</a:t>
            </a:r>
          </a:p>
          <a:p>
            <a:pPr marL="0" lvl="0" indent="0" algn="ctr">
              <a:lnSpc>
                <a:spcPts val="3240"/>
              </a:lnSpc>
            </a:pPr>
            <a:r>
              <a:rPr lang="en-US" sz="2700" spc="-94">
                <a:solidFill>
                  <a:srgbClr val="51604D"/>
                </a:solidFill>
                <a:latin typeface="Saira"/>
                <a:ea typeface="Saira"/>
                <a:cs typeface="Saira"/>
                <a:sym typeface="Saira"/>
              </a:rPr>
              <a:t>Так що тримайся, голова! Нас не так-то просто зловити.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4459" y="-172767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2" y="0"/>
                </a:lnTo>
                <a:lnTo>
                  <a:pt x="7859082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2606524" y="-172767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35441" y="-1727673"/>
            <a:ext cx="7859083" cy="4386797"/>
          </a:xfrm>
          <a:custGeom>
            <a:avLst/>
            <a:gdLst/>
            <a:ahLst/>
            <a:cxnLst/>
            <a:rect l="l" t="t" r="r" b="b"/>
            <a:pathLst>
              <a:path w="7859083" h="4386797">
                <a:moveTo>
                  <a:pt x="0" y="0"/>
                </a:moveTo>
                <a:lnTo>
                  <a:pt x="7859083" y="0"/>
                </a:lnTo>
                <a:lnTo>
                  <a:pt x="7859083" y="4386797"/>
                </a:lnTo>
                <a:lnTo>
                  <a:pt x="0" y="438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533541" y="465726"/>
            <a:ext cx="1860554" cy="1674498"/>
          </a:xfrm>
          <a:custGeom>
            <a:avLst/>
            <a:gdLst/>
            <a:ahLst/>
            <a:cxnLst/>
            <a:rect l="l" t="t" r="r" b="b"/>
            <a:pathLst>
              <a:path w="1860554" h="1674498">
                <a:moveTo>
                  <a:pt x="0" y="0"/>
                </a:moveTo>
                <a:lnTo>
                  <a:pt x="1860554" y="0"/>
                </a:lnTo>
                <a:lnTo>
                  <a:pt x="1860554" y="1674498"/>
                </a:lnTo>
                <a:lnTo>
                  <a:pt x="0" y="167449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548912" y="518900"/>
            <a:ext cx="984586" cy="1621324"/>
          </a:xfrm>
          <a:custGeom>
            <a:avLst/>
            <a:gdLst/>
            <a:ahLst/>
            <a:cxnLst/>
            <a:rect l="l" t="t" r="r" b="b"/>
            <a:pathLst>
              <a:path w="984586" h="1621324">
                <a:moveTo>
                  <a:pt x="0" y="0"/>
                </a:moveTo>
                <a:lnTo>
                  <a:pt x="984586" y="0"/>
                </a:lnTo>
                <a:lnTo>
                  <a:pt x="984586" y="1621324"/>
                </a:lnTo>
                <a:lnTo>
                  <a:pt x="0" y="162132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2807346" y="518900"/>
            <a:ext cx="1529940" cy="1621324"/>
          </a:xfrm>
          <a:custGeom>
            <a:avLst/>
            <a:gdLst/>
            <a:ahLst/>
            <a:cxnLst/>
            <a:rect l="l" t="t" r="r" b="b"/>
            <a:pathLst>
              <a:path w="1529940" h="1621324">
                <a:moveTo>
                  <a:pt x="0" y="0"/>
                </a:moveTo>
                <a:lnTo>
                  <a:pt x="1529940" y="0"/>
                </a:lnTo>
                <a:lnTo>
                  <a:pt x="1529940" y="1621324"/>
                </a:lnTo>
                <a:lnTo>
                  <a:pt x="0" y="162132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729753" y="465726"/>
            <a:ext cx="1750901" cy="1674498"/>
          </a:xfrm>
          <a:custGeom>
            <a:avLst/>
            <a:gdLst/>
            <a:ahLst/>
            <a:cxnLst/>
            <a:rect l="l" t="t" r="r" b="b"/>
            <a:pathLst>
              <a:path w="1750901" h="1674498">
                <a:moveTo>
                  <a:pt x="0" y="0"/>
                </a:moveTo>
                <a:lnTo>
                  <a:pt x="1750901" y="0"/>
                </a:lnTo>
                <a:lnTo>
                  <a:pt x="1750901" y="1674498"/>
                </a:lnTo>
                <a:lnTo>
                  <a:pt x="0" y="1674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8590349" y="518900"/>
            <a:ext cx="1762309" cy="1621324"/>
          </a:xfrm>
          <a:custGeom>
            <a:avLst/>
            <a:gdLst/>
            <a:ahLst/>
            <a:cxnLst/>
            <a:rect l="l" t="t" r="r" b="b"/>
            <a:pathLst>
              <a:path w="1762309" h="1621324">
                <a:moveTo>
                  <a:pt x="0" y="0"/>
                </a:moveTo>
                <a:lnTo>
                  <a:pt x="1762309" y="0"/>
                </a:lnTo>
                <a:lnTo>
                  <a:pt x="1762309" y="1621324"/>
                </a:lnTo>
                <a:lnTo>
                  <a:pt x="0" y="1621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318492">
            <a:off x="13203206" y="8677355"/>
            <a:ext cx="7175289" cy="5309714"/>
          </a:xfrm>
          <a:custGeom>
            <a:avLst/>
            <a:gdLst/>
            <a:ahLst/>
            <a:cxnLst/>
            <a:rect l="l" t="t" r="r" b="b"/>
            <a:pathLst>
              <a:path w="7175289" h="5309714">
                <a:moveTo>
                  <a:pt x="0" y="0"/>
                </a:moveTo>
                <a:lnTo>
                  <a:pt x="7175290" y="0"/>
                </a:lnTo>
                <a:lnTo>
                  <a:pt x="7175290" y="5309714"/>
                </a:lnTo>
                <a:lnTo>
                  <a:pt x="0" y="530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676272">
            <a:off x="-2786550" y="8394865"/>
            <a:ext cx="7175289" cy="5309714"/>
          </a:xfrm>
          <a:custGeom>
            <a:avLst/>
            <a:gdLst/>
            <a:ahLst/>
            <a:cxnLst/>
            <a:rect l="l" t="t" r="r" b="b"/>
            <a:pathLst>
              <a:path w="7175289" h="5309714">
                <a:moveTo>
                  <a:pt x="0" y="0"/>
                </a:moveTo>
                <a:lnTo>
                  <a:pt x="7175289" y="0"/>
                </a:lnTo>
                <a:lnTo>
                  <a:pt x="7175289" y="5309714"/>
                </a:lnTo>
                <a:lnTo>
                  <a:pt x="0" y="530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914897" y="1184026"/>
            <a:ext cx="16458205" cy="6624428"/>
          </a:xfrm>
          <a:custGeom>
            <a:avLst/>
            <a:gdLst/>
            <a:ahLst/>
            <a:cxnLst/>
            <a:rect l="l" t="t" r="r" b="b"/>
            <a:pathLst>
              <a:path w="16458205" h="6624428">
                <a:moveTo>
                  <a:pt x="0" y="0"/>
                </a:moveTo>
                <a:lnTo>
                  <a:pt x="16458206" y="0"/>
                </a:lnTo>
                <a:lnTo>
                  <a:pt x="16458206" y="6624428"/>
                </a:lnTo>
                <a:lnTo>
                  <a:pt x="0" y="662442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8331454"/>
            <a:ext cx="15293702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4"/>
              </a:lnSpc>
              <a:spcBef>
                <a:spcPct val="0"/>
              </a:spcBef>
            </a:pPr>
            <a:r>
              <a:rPr lang="en-US" sz="8499" b="1" spc="-297">
                <a:solidFill>
                  <a:srgbClr val="51604D"/>
                </a:solidFill>
                <a:latin typeface="Fahkwang Medium"/>
                <a:ea typeface="Fahkwang Medium"/>
                <a:cs typeface="Fahkwang Medium"/>
                <a:sym typeface="Fahkwang Medium"/>
              </a:rPr>
              <a:t>Релакс-руханка «Я і ти»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918</Words>
  <Application>Microsoft Office PowerPoint</Application>
  <PresentationFormat>Довільний</PresentationFormat>
  <Paragraphs>79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7" baseType="lpstr">
      <vt:lpstr>Saira</vt:lpstr>
      <vt:lpstr>Calibri</vt:lpstr>
      <vt:lpstr>Fahkwang Bold</vt:lpstr>
      <vt:lpstr>Saira Medium</vt:lpstr>
      <vt:lpstr>Fahkwang Medium</vt:lpstr>
      <vt:lpstr>Fahkwang</vt:lpstr>
      <vt:lpstr>Saira Bold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Підтримка ментального здоров’я учасників освітнього процесу</dc:title>
  <dc:creator>Директор</dc:creator>
  <cp:lastModifiedBy>Директор</cp:lastModifiedBy>
  <cp:revision>4</cp:revision>
  <dcterms:created xsi:type="dcterms:W3CDTF">2006-08-16T00:00:00Z</dcterms:created>
  <dcterms:modified xsi:type="dcterms:W3CDTF">2025-06-13T06:33:44Z</dcterms:modified>
  <dc:identifier>DAGdCheu0VY</dc:identifier>
</cp:coreProperties>
</file>